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7" r:id="rId2"/>
    <p:sldMasterId id="2147483700" r:id="rId3"/>
  </p:sldMasterIdLst>
  <p:notesMasterIdLst>
    <p:notesMasterId r:id="rId48"/>
  </p:notesMasterIdLst>
  <p:sldIdLst>
    <p:sldId id="256" r:id="rId4"/>
    <p:sldId id="257" r:id="rId5"/>
    <p:sldId id="541" r:id="rId6"/>
    <p:sldId id="527" r:id="rId7"/>
    <p:sldId id="465" r:id="rId8"/>
    <p:sldId id="421" r:id="rId9"/>
    <p:sldId id="464" r:id="rId10"/>
    <p:sldId id="530" r:id="rId11"/>
    <p:sldId id="554" r:id="rId12"/>
    <p:sldId id="265" r:id="rId13"/>
    <p:sldId id="576" r:id="rId14"/>
    <p:sldId id="266" r:id="rId15"/>
    <p:sldId id="267" r:id="rId16"/>
    <p:sldId id="558" r:id="rId17"/>
    <p:sldId id="560" r:id="rId18"/>
    <p:sldId id="561" r:id="rId19"/>
    <p:sldId id="562" r:id="rId20"/>
    <p:sldId id="563" r:id="rId21"/>
    <p:sldId id="564" r:id="rId22"/>
    <p:sldId id="565" r:id="rId23"/>
    <p:sldId id="577" r:id="rId24"/>
    <p:sldId id="272" r:id="rId25"/>
    <p:sldId id="273" r:id="rId26"/>
    <p:sldId id="274" r:id="rId27"/>
    <p:sldId id="578" r:id="rId28"/>
    <p:sldId id="275" r:id="rId29"/>
    <p:sldId id="276" r:id="rId30"/>
    <p:sldId id="579" r:id="rId31"/>
    <p:sldId id="277" r:id="rId32"/>
    <p:sldId id="566" r:id="rId33"/>
    <p:sldId id="570" r:id="rId34"/>
    <p:sldId id="569" r:id="rId35"/>
    <p:sldId id="571" r:id="rId36"/>
    <p:sldId id="580" r:id="rId37"/>
    <p:sldId id="572" r:id="rId38"/>
    <p:sldId id="573" r:id="rId39"/>
    <p:sldId id="283" r:id="rId40"/>
    <p:sldId id="574" r:id="rId41"/>
    <p:sldId id="575" r:id="rId42"/>
    <p:sldId id="284" r:id="rId43"/>
    <p:sldId id="285" r:id="rId44"/>
    <p:sldId id="286" r:id="rId45"/>
    <p:sldId id="581" r:id="rId46"/>
    <p:sldId id="287" r:id="rId47"/>
  </p:sldIdLst>
  <p:sldSz cx="9144000" cy="5143500" type="screen16x9"/>
  <p:notesSz cx="6670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49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9"/>
  </p:normalViewPr>
  <p:slideViewPr>
    <p:cSldViewPr snapToGrid="0" snapToObjects="1">
      <p:cViewPr varScale="1">
        <p:scale>
          <a:sx n="120" d="100"/>
          <a:sy n="120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7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7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7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7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A1BD883-D649-4436-9A49-B576296771B8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"/>
          <p:cNvSpPr/>
          <p:nvPr/>
        </p:nvSpPr>
        <p:spPr>
          <a:xfrm>
            <a:off x="3811680" y="9450360"/>
            <a:ext cx="28407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0434AFB6-8FC6-4E6A-BD64-C6C80CFAACF1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0" name="CustomShape 2"/>
          <p:cNvSpPr/>
          <p:nvPr/>
        </p:nvSpPr>
        <p:spPr>
          <a:xfrm>
            <a:off x="3811680" y="9450360"/>
            <a:ext cx="284256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05A95840-8244-4AA2-AF2F-B21EA24578E8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1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6350" y="762000"/>
            <a:ext cx="6638925" cy="3735388"/>
          </a:xfrm>
          <a:prstGeom prst="rect">
            <a:avLst/>
          </a:prstGeom>
        </p:spPr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896760" y="4726080"/>
            <a:ext cx="4858560" cy="44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3811680" y="9450360"/>
            <a:ext cx="28407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02A40576-8D9E-41D3-99E0-EE24432E61A2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44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350" y="762000"/>
            <a:ext cx="6638925" cy="3735388"/>
          </a:xfrm>
          <a:prstGeom prst="rect">
            <a:avLst/>
          </a:prstGeom>
        </p:spPr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896760" y="4726080"/>
            <a:ext cx="4858560" cy="44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3811680" y="9450360"/>
            <a:ext cx="28407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1AA19C05-091F-4D42-B4BA-BD9AA872EC98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10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350" y="762000"/>
            <a:ext cx="6638925" cy="3735388"/>
          </a:xfrm>
          <a:prstGeom prst="rect">
            <a:avLst/>
          </a:prstGeom>
        </p:spPr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896760" y="4726080"/>
            <a:ext cx="4858560" cy="44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3811680" y="9450360"/>
            <a:ext cx="28407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1AA19C05-091F-4D42-B4BA-BD9AA872EC98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11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350" y="762000"/>
            <a:ext cx="6638925" cy="3735388"/>
          </a:xfrm>
          <a:prstGeom prst="rect">
            <a:avLst/>
          </a:prstGeom>
        </p:spPr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896760" y="4726080"/>
            <a:ext cx="4858560" cy="44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175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3811680" y="9450360"/>
            <a:ext cx="28407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1AA19C05-091F-4D42-B4BA-BD9AA872EC98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21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350" y="762000"/>
            <a:ext cx="6638925" cy="3735388"/>
          </a:xfrm>
          <a:prstGeom prst="rect">
            <a:avLst/>
          </a:prstGeom>
        </p:spPr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896760" y="4726080"/>
            <a:ext cx="4858560" cy="44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68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3811680" y="9450360"/>
            <a:ext cx="28407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1AA19C05-091F-4D42-B4BA-BD9AA872EC98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25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350" y="762000"/>
            <a:ext cx="6638925" cy="3735388"/>
          </a:xfrm>
          <a:prstGeom prst="rect">
            <a:avLst/>
          </a:prstGeom>
        </p:spPr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896760" y="4726080"/>
            <a:ext cx="4858560" cy="44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6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3811680" y="9450360"/>
            <a:ext cx="28407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1AA19C05-091F-4D42-B4BA-BD9AA872EC98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28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350" y="762000"/>
            <a:ext cx="6638925" cy="3735388"/>
          </a:xfrm>
          <a:prstGeom prst="rect">
            <a:avLst/>
          </a:prstGeom>
        </p:spPr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896760" y="4726080"/>
            <a:ext cx="4858560" cy="44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54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3811680" y="9450360"/>
            <a:ext cx="28407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1AA19C05-091F-4D42-B4BA-BD9AA872EC98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34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350" y="762000"/>
            <a:ext cx="6638925" cy="3735388"/>
          </a:xfrm>
          <a:prstGeom prst="rect">
            <a:avLst/>
          </a:prstGeom>
        </p:spPr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896760" y="4726080"/>
            <a:ext cx="4858560" cy="44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09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A1BD883-D649-4436-9A49-B576296771B8}" type="slidenum">
              <a:rPr lang="en-US" sz="1400" b="0" strike="noStrike" spc="-1" smtClean="0">
                <a:latin typeface="Times New Roman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728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3811680" y="9450360"/>
            <a:ext cx="28407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720" tIns="45360" rIns="90720" bIns="45360" anchor="b">
            <a:noAutofit/>
          </a:bodyPr>
          <a:lstStyle/>
          <a:p>
            <a:pPr algn="r">
              <a:lnSpc>
                <a:spcPct val="100000"/>
              </a:lnSpc>
            </a:pPr>
            <a:fld id="{1AA19C05-091F-4D42-B4BA-BD9AA872EC98}" type="slidenum">
              <a:rPr lang="en-US" sz="1100" b="0" strike="noStrike" spc="-1">
                <a:solidFill>
                  <a:srgbClr val="000000"/>
                </a:solidFill>
                <a:latin typeface="Times New Roman"/>
                <a:ea typeface="ＭＳ Ｐゴシック"/>
              </a:rPr>
              <a:t>43</a:t>
            </a:fld>
            <a:endParaRPr lang="en-US" sz="1100" b="0" strike="noStrike" spc="-1">
              <a:latin typeface="Arial"/>
            </a:endParaRPr>
          </a:p>
        </p:txBody>
      </p:sp>
      <p:sp>
        <p:nvSpPr>
          <p:cNvPr id="6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6350" y="762000"/>
            <a:ext cx="6638925" cy="3735388"/>
          </a:xfrm>
          <a:prstGeom prst="rect">
            <a:avLst/>
          </a:prstGeom>
        </p:spPr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896760" y="4726080"/>
            <a:ext cx="4858560" cy="449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228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68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053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43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485900"/>
            <a:ext cx="3808413" cy="29825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3810000" cy="298251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7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60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3164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9433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572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17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1" y="-234554"/>
            <a:ext cx="2112963" cy="4702970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234554"/>
            <a:ext cx="6191250" cy="4702970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66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451" y="-234554"/>
            <a:ext cx="7954963" cy="983457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582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 userDrawn="1"/>
        </p:nvSpPr>
        <p:spPr bwMode="auto">
          <a:xfrm>
            <a:off x="230188" y="4881563"/>
            <a:ext cx="8913812" cy="32147"/>
          </a:xfrm>
          <a:prstGeom prst="rect">
            <a:avLst/>
          </a:prstGeom>
          <a:gradFill rotWithShape="1">
            <a:gsLst>
              <a:gs pos="0">
                <a:srgbClr val="FFC000"/>
              </a:gs>
              <a:gs pos="50999">
                <a:srgbClr val="990033"/>
              </a:gs>
              <a:gs pos="100000">
                <a:srgbClr val="0000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9pPr>
          </a:lstStyle>
          <a:p>
            <a:pPr eaLnBrk="1" hangingPunct="1">
              <a:buFont typeface="Wingdings" pitchFamily="2" charset="2"/>
              <a:buChar char="ü"/>
              <a:defRPr/>
            </a:pPr>
            <a:endParaRPr lang="it-IT" altLang="en-US" sz="2100">
              <a:solidFill>
                <a:srgbClr val="00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69056"/>
            <a:ext cx="7924800" cy="3429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288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817560" y="452520"/>
            <a:ext cx="8236800" cy="56520"/>
          </a:xfrm>
          <a:prstGeom prst="rect">
            <a:avLst/>
          </a:prstGeom>
          <a:gradFill rotWithShape="0">
            <a:gsLst>
              <a:gs pos="0">
                <a:schemeClr val="accent2">
                  <a:lumMod val="40000"/>
                  <a:lumOff val="60000"/>
                </a:schemeClr>
              </a:gs>
              <a:gs pos="50000">
                <a:srgbClr val="0000FF"/>
              </a:gs>
              <a:gs pos="100000">
                <a:schemeClr val="folHlink"/>
              </a:gs>
            </a:gsLst>
            <a:lin ang="189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895320" y="496440"/>
            <a:ext cx="8236800" cy="56520"/>
          </a:xfrm>
          <a:prstGeom prst="rect">
            <a:avLst/>
          </a:prstGeom>
          <a:gradFill rotWithShape="0">
            <a:gsLst>
              <a:gs pos="0">
                <a:srgbClr val="FFC000"/>
              </a:gs>
              <a:gs pos="50000">
                <a:srgbClr val="FF9966"/>
              </a:gs>
              <a:gs pos="100000">
                <a:srgbClr val="FFC000"/>
              </a:gs>
            </a:gsLst>
            <a:lin ang="189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984240" y="545400"/>
            <a:ext cx="8236800" cy="56520"/>
          </a:xfrm>
          <a:prstGeom prst="rect">
            <a:avLst/>
          </a:prstGeom>
          <a:gradFill rotWithShape="0">
            <a:gsLst>
              <a:gs pos="0">
                <a:srgbClr val="00FF33"/>
              </a:gs>
              <a:gs pos="100000">
                <a:srgbClr val="009900"/>
              </a:gs>
            </a:gsLst>
            <a:lin ang="189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230040" y="4881600"/>
            <a:ext cx="8913240" cy="31320"/>
          </a:xfrm>
          <a:prstGeom prst="rect">
            <a:avLst/>
          </a:prstGeom>
          <a:gradFill rotWithShape="0">
            <a:gsLst>
              <a:gs pos="0">
                <a:srgbClr val="FFC000"/>
              </a:gs>
              <a:gs pos="100000">
                <a:srgbClr val="0000FF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2308320" y="4896000"/>
            <a:ext cx="4876200" cy="25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algn="ctr">
              <a:lnSpc>
                <a:spcPct val="100000"/>
              </a:lnSpc>
              <a:spcBef>
                <a:spcPts val="75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Nathan DeBardeleben – LANL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17560" y="452520"/>
            <a:ext cx="8236800" cy="56520"/>
          </a:xfrm>
          <a:prstGeom prst="rect">
            <a:avLst/>
          </a:prstGeom>
          <a:gradFill rotWithShape="0">
            <a:gsLst>
              <a:gs pos="0">
                <a:schemeClr val="accent2">
                  <a:lumMod val="40000"/>
                  <a:lumOff val="60000"/>
                </a:schemeClr>
              </a:gs>
              <a:gs pos="50000">
                <a:srgbClr val="0000FF"/>
              </a:gs>
              <a:gs pos="100000">
                <a:schemeClr val="folHlink"/>
              </a:gs>
            </a:gsLst>
            <a:lin ang="18900000"/>
          </a:gra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895320" y="496440"/>
            <a:ext cx="8236800" cy="56520"/>
          </a:xfrm>
          <a:prstGeom prst="rect">
            <a:avLst/>
          </a:prstGeom>
          <a:gradFill rotWithShape="0">
            <a:gsLst>
              <a:gs pos="0">
                <a:srgbClr val="FFC000"/>
              </a:gs>
              <a:gs pos="50000">
                <a:srgbClr val="FF9966"/>
              </a:gs>
              <a:gs pos="100000">
                <a:srgbClr val="FFC000"/>
              </a:gs>
            </a:gsLst>
            <a:lin ang="189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3"/>
          <p:cNvSpPr/>
          <p:nvPr/>
        </p:nvSpPr>
        <p:spPr>
          <a:xfrm>
            <a:off x="984240" y="545400"/>
            <a:ext cx="8236800" cy="56520"/>
          </a:xfrm>
          <a:prstGeom prst="rect">
            <a:avLst/>
          </a:prstGeom>
          <a:gradFill rotWithShape="0">
            <a:gsLst>
              <a:gs pos="0">
                <a:srgbClr val="00FF33"/>
              </a:gs>
              <a:gs pos="100000">
                <a:srgbClr val="009900"/>
              </a:gs>
            </a:gsLst>
            <a:lin ang="189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230040" y="4881600"/>
            <a:ext cx="8913240" cy="31320"/>
          </a:xfrm>
          <a:prstGeom prst="rect">
            <a:avLst/>
          </a:prstGeom>
          <a:gradFill rotWithShape="0">
            <a:gsLst>
              <a:gs pos="0">
                <a:srgbClr val="FFC000"/>
              </a:gs>
              <a:gs pos="100000">
                <a:srgbClr val="0000FF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2308320" y="4896000"/>
            <a:ext cx="4876200" cy="25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algn="ctr">
              <a:lnSpc>
                <a:spcPct val="100000"/>
              </a:lnSpc>
              <a:spcBef>
                <a:spcPts val="751"/>
              </a:spcBef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Nathan DeBardeleben – LANL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817564" y="452438"/>
            <a:ext cx="8237537" cy="57150"/>
          </a:xfrm>
          <a:prstGeom prst="rect">
            <a:avLst/>
          </a:prstGeom>
          <a:gradFill rotWithShape="0">
            <a:gsLst>
              <a:gs pos="0">
                <a:schemeClr val="accent2">
                  <a:lumMod val="40000"/>
                  <a:lumOff val="60000"/>
                </a:schemeClr>
              </a:gs>
              <a:gs pos="50000">
                <a:srgbClr val="0000FF"/>
              </a:gs>
              <a:gs pos="100000">
                <a:schemeClr val="fol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685800" eaLnBrk="1" hangingPunct="1">
              <a:defRPr/>
            </a:pPr>
            <a:endParaRPr lang="it-IT" altLang="en-US" sz="21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895350" y="496491"/>
            <a:ext cx="8237538" cy="57150"/>
          </a:xfrm>
          <a:prstGeom prst="rect">
            <a:avLst/>
          </a:prstGeom>
          <a:gradFill rotWithShape="0">
            <a:gsLst>
              <a:gs pos="0">
                <a:srgbClr val="FFC000"/>
              </a:gs>
              <a:gs pos="50000">
                <a:srgbClr val="FF9966"/>
              </a:gs>
              <a:gs pos="100000">
                <a:srgbClr val="FFC0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 sz="210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984250" y="545306"/>
            <a:ext cx="8237538" cy="57150"/>
          </a:xfrm>
          <a:prstGeom prst="rect">
            <a:avLst/>
          </a:prstGeom>
          <a:gradFill rotWithShape="0">
            <a:gsLst>
              <a:gs pos="0">
                <a:srgbClr val="00FF33"/>
              </a:gs>
              <a:gs pos="100000">
                <a:srgbClr val="0099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 sz="2100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230188" y="4881563"/>
            <a:ext cx="8913812" cy="32147"/>
          </a:xfrm>
          <a:prstGeom prst="rect">
            <a:avLst/>
          </a:prstGeom>
          <a:gradFill rotWithShape="0">
            <a:gsLst>
              <a:gs pos="0">
                <a:srgbClr val="FFC000"/>
              </a:gs>
              <a:gs pos="100000">
                <a:srgbClr val="0000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 sz="210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187451" y="-234554"/>
            <a:ext cx="7954963" cy="98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1" y="1485900"/>
            <a:ext cx="7770813" cy="298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" name="Text Box 6"/>
          <p:cNvSpPr txBox="1">
            <a:spLocks noChangeArrowheads="1"/>
          </p:cNvSpPr>
          <p:nvPr userDrawn="1"/>
        </p:nvSpPr>
        <p:spPr bwMode="auto">
          <a:xfrm>
            <a:off x="2308225" y="4895850"/>
            <a:ext cx="4876800" cy="25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67500" tIns="35100" rIns="67500" bIns="351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ts val="750"/>
              </a:spcBef>
              <a:buSzPct val="100000"/>
              <a:defRPr/>
            </a:pPr>
            <a:r>
              <a:rPr lang="en-GB" altLang="en-US" sz="1200" dirty="0">
                <a:solidFill>
                  <a:srgbClr val="000000"/>
                </a:solidFill>
                <a:cs typeface="Arial" pitchFamily="34" charset="0"/>
              </a:rPr>
              <a:t>Paolo </a:t>
            </a:r>
            <a:r>
              <a:rPr lang="en-GB" altLang="en-US" sz="1200" dirty="0" err="1">
                <a:solidFill>
                  <a:srgbClr val="000000"/>
                </a:solidFill>
                <a:cs typeface="Arial" pitchFamily="34" charset="0"/>
              </a:rPr>
              <a:t>Rech</a:t>
            </a:r>
            <a:r>
              <a:rPr lang="en-GB" altLang="en-US" sz="1200" dirty="0">
                <a:solidFill>
                  <a:srgbClr val="000000"/>
                </a:solidFill>
                <a:cs typeface="Arial" pitchFamily="34" charset="0"/>
              </a:rPr>
              <a:t> – LANL / UFRGS</a:t>
            </a:r>
          </a:p>
        </p:txBody>
      </p:sp>
    </p:spTree>
    <p:extLst>
      <p:ext uri="{BB962C8B-B14F-4D97-AF65-F5344CB8AC3E}">
        <p14:creationId xmlns:p14="http://schemas.microsoft.com/office/powerpoint/2010/main" val="122585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xStyles>
    <p:titleStyle>
      <a:lvl1pPr algn="r" defTabSz="3429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r" defTabSz="3429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r" defTabSz="3429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r" defTabSz="3429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r" defTabSz="3429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1885950" indent="-171450" algn="r" defTabSz="3429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228850" indent="-171450" algn="r" defTabSz="3429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2571750" indent="-171450" algn="r" defTabSz="3429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2914650" indent="-171450" algn="r" defTabSz="3429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000" b="1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175" indent="-257175" algn="l" defTabSz="342900" rtl="0" eaLnBrk="0" fontAlgn="base" hangingPunct="0">
        <a:spcBef>
          <a:spcPts val="52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3429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6pPr>
      <a:lvl7pPr marL="2228850" indent="-171450" algn="l" defTabSz="3429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7pPr>
      <a:lvl8pPr marL="2571750" indent="-171450" algn="l" defTabSz="3429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8pPr>
      <a:lvl9pPr marL="2914650" indent="-171450" algn="l" defTabSz="342900" rtl="0" eaLnBrk="0" fontAlgn="base" hangingPunct="0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5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tiff"/><Relationship Id="rId5" Type="http://schemas.openxmlformats.org/officeDocument/2006/relationships/image" Target="../media/image21.jpeg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tiff"/><Relationship Id="rId5" Type="http://schemas.openxmlformats.org/officeDocument/2006/relationships/image" Target="../media/image21.jpeg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tiff"/><Relationship Id="rId5" Type="http://schemas.openxmlformats.org/officeDocument/2006/relationships/image" Target="../media/image21.jpeg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tiff"/><Relationship Id="rId7" Type="http://schemas.openxmlformats.org/officeDocument/2006/relationships/image" Target="../media/image31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10" Type="http://schemas.openxmlformats.org/officeDocument/2006/relationships/image" Target="../media/image34.pn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9.tiff"/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tiff"/><Relationship Id="rId11" Type="http://schemas.openxmlformats.org/officeDocument/2006/relationships/image" Target="../media/image13.tiff"/><Relationship Id="rId5" Type="http://schemas.openxmlformats.org/officeDocument/2006/relationships/image" Target="../media/image15.tiff"/><Relationship Id="rId10" Type="http://schemas.openxmlformats.org/officeDocument/2006/relationships/image" Target="../media/image12.tiff"/><Relationship Id="rId4" Type="http://schemas.openxmlformats.org/officeDocument/2006/relationships/image" Target="../media/image14.png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9.tiff"/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tiff"/><Relationship Id="rId11" Type="http://schemas.openxmlformats.org/officeDocument/2006/relationships/image" Target="../media/image13.tiff"/><Relationship Id="rId5" Type="http://schemas.openxmlformats.org/officeDocument/2006/relationships/image" Target="../media/image15.tiff"/><Relationship Id="rId10" Type="http://schemas.openxmlformats.org/officeDocument/2006/relationships/image" Target="../media/image12.tiff"/><Relationship Id="rId4" Type="http://schemas.openxmlformats.org/officeDocument/2006/relationships/image" Target="../media/image14.png"/><Relationship Id="rId9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9.tiff"/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tiff"/><Relationship Id="rId11" Type="http://schemas.openxmlformats.org/officeDocument/2006/relationships/image" Target="../media/image13.tiff"/><Relationship Id="rId5" Type="http://schemas.openxmlformats.org/officeDocument/2006/relationships/image" Target="../media/image15.tiff"/><Relationship Id="rId10" Type="http://schemas.openxmlformats.org/officeDocument/2006/relationships/image" Target="../media/image12.tiff"/><Relationship Id="rId4" Type="http://schemas.openxmlformats.org/officeDocument/2006/relationships/image" Target="../media/image14.png"/><Relationship Id="rId9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9.tiff"/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tiff"/><Relationship Id="rId11" Type="http://schemas.openxmlformats.org/officeDocument/2006/relationships/image" Target="../media/image13.tiff"/><Relationship Id="rId5" Type="http://schemas.openxmlformats.org/officeDocument/2006/relationships/image" Target="../media/image15.tiff"/><Relationship Id="rId10" Type="http://schemas.openxmlformats.org/officeDocument/2006/relationships/image" Target="../media/image12.tiff"/><Relationship Id="rId4" Type="http://schemas.openxmlformats.org/officeDocument/2006/relationships/image" Target="../media/image14.png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347840" y="1139040"/>
            <a:ext cx="6652440" cy="397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990033"/>
                </a:solidFill>
                <a:latin typeface="Arial"/>
                <a:ea typeface="ＭＳ Ｐゴシック"/>
              </a:rPr>
              <a:t>Thermal Neutrons: a Possible Threat for Supercomputers and Safety Critical Applications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180" name="Picture 2"/>
          <p:cNvPicPr/>
          <p:nvPr/>
        </p:nvPicPr>
        <p:blipFill>
          <a:blip r:embed="rId3"/>
          <a:stretch/>
        </p:blipFill>
        <p:spPr>
          <a:xfrm>
            <a:off x="289800" y="3749400"/>
            <a:ext cx="1397880" cy="105948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043640" y="2643840"/>
            <a:ext cx="8496360" cy="45000"/>
          </a:xfrm>
          <a:prstGeom prst="rect">
            <a:avLst/>
          </a:prstGeom>
          <a:gradFill rotWithShape="0">
            <a:gsLst>
              <a:gs pos="0">
                <a:srgbClr val="ADADEB"/>
              </a:gs>
              <a:gs pos="100000">
                <a:srgbClr val="B2B2B2"/>
              </a:gs>
            </a:gsLst>
            <a:lin ang="189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3"/>
          <p:cNvSpPr/>
          <p:nvPr/>
        </p:nvSpPr>
        <p:spPr>
          <a:xfrm>
            <a:off x="1143000" y="2687760"/>
            <a:ext cx="8453880" cy="45000"/>
          </a:xfrm>
          <a:prstGeom prst="rect">
            <a:avLst/>
          </a:prstGeom>
          <a:gradFill rotWithShape="0">
            <a:gsLst>
              <a:gs pos="0">
                <a:srgbClr val="FFC000"/>
              </a:gs>
              <a:gs pos="50000">
                <a:srgbClr val="FF9966"/>
              </a:gs>
              <a:gs pos="100000">
                <a:srgbClr val="FFC000"/>
              </a:gs>
            </a:gsLst>
            <a:lin ang="189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4"/>
          <p:cNvSpPr/>
          <p:nvPr/>
        </p:nvSpPr>
        <p:spPr>
          <a:xfrm>
            <a:off x="1347840" y="2736720"/>
            <a:ext cx="8306280" cy="50400"/>
          </a:xfrm>
          <a:prstGeom prst="rect">
            <a:avLst/>
          </a:prstGeom>
          <a:gradFill rotWithShape="0">
            <a:gsLst>
              <a:gs pos="0">
                <a:srgbClr val="00FF33"/>
              </a:gs>
              <a:gs pos="100000">
                <a:srgbClr val="009900"/>
              </a:gs>
            </a:gsLst>
            <a:lin ang="189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5"/>
          <p:cNvSpPr/>
          <p:nvPr/>
        </p:nvSpPr>
        <p:spPr>
          <a:xfrm>
            <a:off x="1143000" y="2787840"/>
            <a:ext cx="6857280" cy="832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50" b="0" strike="noStrike" spc="-1" dirty="0">
                <a:solidFill>
                  <a:srgbClr val="0070C0"/>
                </a:solidFill>
                <a:latin typeface="Arial"/>
                <a:ea typeface="ＭＳ Ｐゴシック"/>
              </a:rPr>
              <a:t>Daniel Oliveira, Sean Blanchard, </a:t>
            </a:r>
            <a:r>
              <a:rPr lang="en-US" sz="1650" b="0" strike="noStrike" spc="-1" dirty="0">
                <a:solidFill>
                  <a:srgbClr val="0070C0"/>
                </a:solidFill>
                <a:uFillTx/>
                <a:latin typeface="Arial"/>
                <a:ea typeface="ＭＳ Ｐゴシック"/>
              </a:rPr>
              <a:t>Nathan </a:t>
            </a:r>
            <a:r>
              <a:rPr lang="en-US" sz="1650" b="0" strike="noStrike" spc="-1" dirty="0" err="1">
                <a:solidFill>
                  <a:srgbClr val="0070C0"/>
                </a:solidFill>
                <a:uFillTx/>
                <a:latin typeface="Arial"/>
                <a:ea typeface="ＭＳ Ｐゴシック"/>
              </a:rPr>
              <a:t>DeBardeleben</a:t>
            </a:r>
            <a:r>
              <a:rPr lang="en-US" sz="1650" b="0" strike="noStrike" spc="-1" dirty="0">
                <a:solidFill>
                  <a:srgbClr val="0070C0"/>
                </a:solidFill>
                <a:latin typeface="Arial"/>
                <a:ea typeface="ＭＳ Ｐゴシック"/>
              </a:rPr>
              <a:t>, Fernando Santos, Gabriel </a:t>
            </a:r>
            <a:r>
              <a:rPr lang="en-US" sz="1650" b="0" strike="noStrike" spc="-1" dirty="0" err="1">
                <a:solidFill>
                  <a:srgbClr val="0070C0"/>
                </a:solidFill>
                <a:latin typeface="Arial"/>
                <a:ea typeface="ＭＳ Ｐゴシック"/>
              </a:rPr>
              <a:t>Piscoya</a:t>
            </a:r>
            <a:r>
              <a:rPr lang="en-US" sz="1650" b="0" strike="noStrike" spc="-1" dirty="0">
                <a:solidFill>
                  <a:srgbClr val="0070C0"/>
                </a:solidFill>
                <a:latin typeface="Arial"/>
                <a:ea typeface="ＭＳ Ｐゴシック"/>
              </a:rPr>
              <a:t>, Philippe </a:t>
            </a:r>
            <a:r>
              <a:rPr lang="en-US" sz="1650" b="0" strike="noStrike" spc="-1" dirty="0" err="1">
                <a:solidFill>
                  <a:srgbClr val="0070C0"/>
                </a:solidFill>
                <a:latin typeface="Arial"/>
                <a:ea typeface="ＭＳ Ｐゴシック"/>
              </a:rPr>
              <a:t>Navaux</a:t>
            </a:r>
            <a:r>
              <a:rPr lang="en-US" sz="1650" b="0" strike="noStrike" spc="-1" dirty="0">
                <a:solidFill>
                  <a:srgbClr val="0070C0"/>
                </a:solidFill>
                <a:latin typeface="Arial"/>
                <a:ea typeface="ＭＳ Ｐゴシック"/>
              </a:rPr>
              <a:t>, Stephen </a:t>
            </a:r>
            <a:r>
              <a:rPr lang="en-US" sz="1650" b="0" strike="noStrike" spc="-1" dirty="0" err="1">
                <a:solidFill>
                  <a:srgbClr val="0070C0"/>
                </a:solidFill>
                <a:latin typeface="Arial"/>
                <a:ea typeface="ＭＳ Ｐゴシック"/>
              </a:rPr>
              <a:t>Wender</a:t>
            </a:r>
            <a:r>
              <a:rPr lang="en-US" sz="1650" b="0" strike="noStrike" spc="-1" dirty="0">
                <a:solidFill>
                  <a:srgbClr val="0070C0"/>
                </a:solidFill>
                <a:latin typeface="Arial"/>
                <a:ea typeface="ＭＳ Ｐゴシック"/>
              </a:rPr>
              <a:t>, Carlo </a:t>
            </a:r>
            <a:r>
              <a:rPr lang="en-US" sz="1650" b="0" strike="noStrike" spc="-1" dirty="0" err="1">
                <a:solidFill>
                  <a:srgbClr val="0070C0"/>
                </a:solidFill>
                <a:latin typeface="Arial"/>
                <a:ea typeface="ＭＳ Ｐゴシック"/>
              </a:rPr>
              <a:t>Cazzaniga</a:t>
            </a:r>
            <a:r>
              <a:rPr lang="en-US" sz="1650" b="0" strike="noStrike" spc="-1" dirty="0">
                <a:solidFill>
                  <a:srgbClr val="0070C0"/>
                </a:solidFill>
                <a:latin typeface="Arial"/>
                <a:ea typeface="ＭＳ Ｐゴシック"/>
              </a:rPr>
              <a:t>, Christopher Frost, Robert Baumann, </a:t>
            </a:r>
            <a:r>
              <a:rPr lang="en-US" sz="1650" b="0" u="sng" strike="noStrike" spc="-1" dirty="0">
                <a:solidFill>
                  <a:srgbClr val="0070C0"/>
                </a:solidFill>
                <a:latin typeface="Arial"/>
                <a:ea typeface="ＭＳ Ｐゴシック"/>
              </a:rPr>
              <a:t>Paolo </a:t>
            </a:r>
            <a:r>
              <a:rPr lang="en-US" sz="1650" b="0" u="sng" strike="noStrike" spc="-1" dirty="0" err="1">
                <a:solidFill>
                  <a:srgbClr val="0070C0"/>
                </a:solidFill>
                <a:latin typeface="Arial"/>
                <a:ea typeface="ＭＳ Ｐゴシック"/>
              </a:rPr>
              <a:t>Rech</a:t>
            </a:r>
            <a:endParaRPr lang="en-US" sz="1650" b="0" u="sng" strike="noStrike" spc="-1" dirty="0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3161880" y="-164520"/>
            <a:ext cx="596556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Best of SELSE - DSN 2020,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ＭＳ Ｐゴシック"/>
              </a:rPr>
              <a:t>May 2020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86" name="Picture 12"/>
          <p:cNvPicPr/>
          <p:nvPr/>
        </p:nvPicPr>
        <p:blipFill>
          <a:blip r:embed="rId4"/>
          <a:stretch/>
        </p:blipFill>
        <p:spPr>
          <a:xfrm>
            <a:off x="1967400" y="3715920"/>
            <a:ext cx="2603880" cy="1341720"/>
          </a:xfrm>
          <a:prstGeom prst="rect">
            <a:avLst/>
          </a:prstGeom>
          <a:ln>
            <a:noFill/>
          </a:ln>
        </p:spPr>
      </p:pic>
      <p:pic>
        <p:nvPicPr>
          <p:cNvPr id="187" name="Picture 6"/>
          <p:cNvPicPr/>
          <p:nvPr/>
        </p:nvPicPr>
        <p:blipFill>
          <a:blip r:embed="rId5"/>
          <a:srcRect r="76639"/>
          <a:stretch/>
        </p:blipFill>
        <p:spPr>
          <a:xfrm>
            <a:off x="4900320" y="3908880"/>
            <a:ext cx="967320" cy="900000"/>
          </a:xfrm>
          <a:prstGeom prst="rect">
            <a:avLst/>
          </a:prstGeom>
          <a:ln>
            <a:noFill/>
          </a:ln>
        </p:spPr>
      </p:pic>
      <p:pic>
        <p:nvPicPr>
          <p:cNvPr id="188" name="Picture 4"/>
          <p:cNvPicPr/>
          <p:nvPr/>
        </p:nvPicPr>
        <p:blipFill>
          <a:blip r:embed="rId6"/>
          <a:stretch/>
        </p:blipFill>
        <p:spPr>
          <a:xfrm>
            <a:off x="6540840" y="4046040"/>
            <a:ext cx="2422800" cy="73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23640" y="945000"/>
            <a:ext cx="8712360" cy="39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Background</a:t>
            </a:r>
            <a:endParaRPr lang="en-US" sz="2400" b="0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Beamlines: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  <a:ea typeface="ＭＳ Ｐゴシック"/>
              </a:rPr>
              <a:t>ChipIR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 and ROTAX</a:t>
            </a:r>
            <a:endParaRPr lang="en-US" sz="2400" b="0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Computing Devices and Configurations</a:t>
            </a:r>
            <a:endParaRPr lang="en-US" sz="2400" b="0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Thermal Neutrons Sensitivity of COTS Devices</a:t>
            </a:r>
            <a:endParaRPr lang="en-US" sz="2400" b="0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Thermal </a:t>
            </a:r>
            <a:r>
              <a:rPr lang="en-US" sz="2400" spc="-1" dirty="0">
                <a:solidFill>
                  <a:srgbClr val="000000"/>
                </a:solidFill>
                <a:latin typeface="Arial"/>
                <a:ea typeface="ＭＳ Ｐゴシック"/>
              </a:rPr>
              <a:t>Flux and Devices FIT rates</a:t>
            </a:r>
            <a:endParaRPr lang="en-US" sz="2400" b="0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Conclusions and Future Work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87280" y="396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Outline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8884080" y="4875840"/>
            <a:ext cx="2934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5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23640" y="945000"/>
            <a:ext cx="8712360" cy="39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1" strike="noStrike" spc="-1" dirty="0">
                <a:latin typeface="Arial"/>
                <a:ea typeface="ＭＳ Ｐゴシック"/>
              </a:rPr>
              <a:t>Background</a:t>
            </a:r>
            <a:endParaRPr lang="en-US" sz="2400" b="1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Beamlines: </a:t>
            </a:r>
            <a:r>
              <a:rPr lang="en-US" sz="2400" b="0" strike="noStrike" spc="-1" dirty="0" err="1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ChipIR</a:t>
            </a: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 and ROTAX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Computing Devices and Configurations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Neutrons Sensitivity of COTS Devices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</a:t>
            </a:r>
            <a:r>
              <a:rPr lang="en-US" sz="2400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Flux and Devices FIT rates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Conclusions and Future Work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</a:pP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87280" y="396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Outline</a:t>
            </a:r>
            <a:endParaRPr lang="en-US" sz="3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76052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Terrestrial Radiation Environment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8884080" y="4875840"/>
            <a:ext cx="2934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6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422" name="Picture 4"/>
          <p:cNvPicPr/>
          <p:nvPr/>
        </p:nvPicPr>
        <p:blipFill>
          <a:blip r:embed="rId2"/>
          <a:stretch/>
        </p:blipFill>
        <p:spPr>
          <a:xfrm>
            <a:off x="5753520" y="645840"/>
            <a:ext cx="2897280" cy="2036520"/>
          </a:xfrm>
          <a:prstGeom prst="rect">
            <a:avLst/>
          </a:prstGeom>
          <a:ln>
            <a:noFill/>
          </a:ln>
        </p:spPr>
      </p:pic>
      <p:sp>
        <p:nvSpPr>
          <p:cNvPr id="423" name="CustomShape 3"/>
          <p:cNvSpPr/>
          <p:nvPr/>
        </p:nvSpPr>
        <p:spPr>
          <a:xfrm>
            <a:off x="5851800" y="1029960"/>
            <a:ext cx="1245960" cy="48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CustomShape 4"/>
          <p:cNvSpPr/>
          <p:nvPr/>
        </p:nvSpPr>
        <p:spPr>
          <a:xfrm rot="1267200">
            <a:off x="5622840" y="855720"/>
            <a:ext cx="182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Arial"/>
                <a:ea typeface="ＭＳ Ｐゴシック"/>
              </a:rPr>
              <a:t>Cosmic Ray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25" name="Picture 6"/>
          <p:cNvPicPr/>
          <p:nvPr/>
        </p:nvPicPr>
        <p:blipFill>
          <a:blip r:embed="rId3"/>
          <a:srcRect b="10363"/>
          <a:stretch/>
        </p:blipFill>
        <p:spPr>
          <a:xfrm>
            <a:off x="257760" y="2204640"/>
            <a:ext cx="1936800" cy="2637720"/>
          </a:xfrm>
          <a:prstGeom prst="rect">
            <a:avLst/>
          </a:prstGeom>
          <a:ln>
            <a:noFill/>
          </a:ln>
        </p:spPr>
      </p:pic>
      <p:sp>
        <p:nvSpPr>
          <p:cNvPr id="426" name="CustomShape 5"/>
          <p:cNvSpPr/>
          <p:nvPr/>
        </p:nvSpPr>
        <p:spPr>
          <a:xfrm>
            <a:off x="1110960" y="758520"/>
            <a:ext cx="45334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Cosmic rays could be so energetic 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to pass the Van Allen belts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27" name="CustomShape 6"/>
          <p:cNvSpPr/>
          <p:nvPr/>
        </p:nvSpPr>
        <p:spPr>
          <a:xfrm>
            <a:off x="2315880" y="2718360"/>
            <a:ext cx="6035040" cy="13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MS PGothic"/>
              </a:rPr>
              <a:t>Galactic cosmic rays interact with atmosphere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FF0000"/>
                </a:solidFill>
                <a:latin typeface="Arial"/>
                <a:ea typeface="MS PGothic"/>
              </a:rPr>
              <a:t>shower of energetic particles: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MS PGothic"/>
              </a:rPr>
              <a:t>Muons, Pions, Protons, Gamma rays, </a:t>
            </a:r>
            <a:r>
              <a:rPr lang="en-US" sz="2200" b="0" strike="noStrike" spc="-1">
                <a:solidFill>
                  <a:srgbClr val="FF0000"/>
                </a:solidFill>
                <a:latin typeface="Arial"/>
                <a:ea typeface="MS PGothic"/>
              </a:rPr>
              <a:t>Neutrons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Terrestrial Radiation Environment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8884080" y="4875840"/>
            <a:ext cx="2934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6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430" name="Picture 4"/>
          <p:cNvPicPr/>
          <p:nvPr/>
        </p:nvPicPr>
        <p:blipFill>
          <a:blip r:embed="rId2"/>
          <a:stretch/>
        </p:blipFill>
        <p:spPr>
          <a:xfrm>
            <a:off x="5753520" y="645840"/>
            <a:ext cx="2897280" cy="2036520"/>
          </a:xfrm>
          <a:prstGeom prst="rect">
            <a:avLst/>
          </a:prstGeom>
          <a:ln>
            <a:noFill/>
          </a:ln>
        </p:spPr>
      </p:pic>
      <p:sp>
        <p:nvSpPr>
          <p:cNvPr id="431" name="CustomShape 3"/>
          <p:cNvSpPr/>
          <p:nvPr/>
        </p:nvSpPr>
        <p:spPr>
          <a:xfrm>
            <a:off x="5851800" y="1029960"/>
            <a:ext cx="1245960" cy="48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4"/>
          <p:cNvSpPr/>
          <p:nvPr/>
        </p:nvSpPr>
        <p:spPr>
          <a:xfrm rot="1267200">
            <a:off x="5622840" y="855720"/>
            <a:ext cx="182088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Arial"/>
                <a:ea typeface="ＭＳ Ｐゴシック"/>
              </a:rPr>
              <a:t>Cosmic Ray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33" name="Picture 6"/>
          <p:cNvPicPr/>
          <p:nvPr/>
        </p:nvPicPr>
        <p:blipFill>
          <a:blip r:embed="rId3"/>
          <a:srcRect b="10363"/>
          <a:stretch/>
        </p:blipFill>
        <p:spPr>
          <a:xfrm>
            <a:off x="257760" y="2204640"/>
            <a:ext cx="1936800" cy="2637720"/>
          </a:xfrm>
          <a:prstGeom prst="rect">
            <a:avLst/>
          </a:prstGeom>
          <a:ln>
            <a:noFill/>
          </a:ln>
        </p:spPr>
      </p:pic>
      <p:sp>
        <p:nvSpPr>
          <p:cNvPr id="434" name="CustomShape 5"/>
          <p:cNvSpPr/>
          <p:nvPr/>
        </p:nvSpPr>
        <p:spPr>
          <a:xfrm>
            <a:off x="1110960" y="758520"/>
            <a:ext cx="45334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Cosmic rays could be so energetic 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to pass the Van Allen belts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2315880" y="2718360"/>
            <a:ext cx="6035040" cy="133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MS PGothic"/>
              </a:rPr>
              <a:t>Galactic cosmic rays interact with atmosphere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FF0000"/>
                </a:solidFill>
                <a:latin typeface="Arial"/>
                <a:ea typeface="MS PGothic"/>
              </a:rPr>
              <a:t>shower of energetic particles: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MS PGothic"/>
              </a:rPr>
              <a:t>Muons, Pions, Protons, Gamma rays, </a:t>
            </a:r>
            <a:r>
              <a:rPr lang="en-US" sz="2200" b="0" strike="noStrike" spc="-1">
                <a:solidFill>
                  <a:srgbClr val="FF0000"/>
                </a:solidFill>
                <a:latin typeface="Arial"/>
                <a:ea typeface="MS PGothic"/>
              </a:rPr>
              <a:t>Neutrons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2648880" y="4139280"/>
            <a:ext cx="6126480" cy="455400"/>
          </a:xfrm>
          <a:prstGeom prst="rect">
            <a:avLst/>
          </a:prstGeom>
          <a:noFill/>
          <a:ln w="25560">
            <a:solidFill>
              <a:schemeClr val="tx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Arial"/>
                <a:ea typeface="ＭＳ Ｐゴシック"/>
              </a:rPr>
              <a:t>High energy flux: 13 n/(cm</a:t>
            </a:r>
            <a:r>
              <a:rPr lang="en-US" sz="2400" b="0" strike="noStrike" spc="-1" baseline="30000">
                <a:solidFill>
                  <a:srgbClr val="FF0000"/>
                </a:solidFill>
                <a:latin typeface="Arial"/>
                <a:ea typeface="ＭＳ Ｐゴシック"/>
              </a:rPr>
              <a:t>2 </a:t>
            </a:r>
            <a:r>
              <a:rPr lang="en-US" sz="2400" b="0" strike="noStrike" spc="-1">
                <a:solidFill>
                  <a:srgbClr val="FF0000"/>
                </a:solidFill>
                <a:latin typeface="Arial"/>
                <a:ea typeface="ＭＳ Ｐゴシック"/>
              </a:rPr>
              <a:t>/ h) @sea level*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6683400" y="4582440"/>
            <a:ext cx="24807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Arial"/>
                <a:ea typeface="MS PGothic"/>
              </a:rPr>
              <a:t>*JEDEC JESD89A  Standard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FFCDF4-C0A7-7B4E-8010-B0457F00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21" y="2970232"/>
            <a:ext cx="2305812" cy="172935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FE58EDB-2C99-A140-8FE8-2E194CBB27A1}"/>
              </a:ext>
            </a:extLst>
          </p:cNvPr>
          <p:cNvSpPr txBox="1">
            <a:spLocks/>
          </p:cNvSpPr>
          <p:nvPr/>
        </p:nvSpPr>
        <p:spPr bwMode="auto">
          <a:xfrm>
            <a:off x="107504" y="69056"/>
            <a:ext cx="9036496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18859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2288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25717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9146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Thermal Neutrons Flux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A8B457-2836-044F-BBCB-DFAB00132311}"/>
              </a:ext>
            </a:extLst>
          </p:cNvPr>
          <p:cNvPicPr/>
          <p:nvPr/>
        </p:nvPicPr>
        <p:blipFill>
          <a:blip r:embed="rId3"/>
          <a:srcRect b="10363"/>
          <a:stretch/>
        </p:blipFill>
        <p:spPr>
          <a:xfrm>
            <a:off x="332188" y="631021"/>
            <a:ext cx="1337123" cy="201648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765C1C-D8A6-CD4A-9FE6-E672B0A1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64" y="2982138"/>
            <a:ext cx="2600347" cy="17174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248EB8-49D9-BF4F-8D56-E402D2378EB3}"/>
              </a:ext>
            </a:extLst>
          </p:cNvPr>
          <p:cNvCxnSpPr>
            <a:cxnSpLocks/>
          </p:cNvCxnSpPr>
          <p:nvPr/>
        </p:nvCxnSpPr>
        <p:spPr>
          <a:xfrm rot="21061843">
            <a:off x="1552353" y="1488558"/>
            <a:ext cx="520996" cy="23285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80253D-75F4-6245-968A-03E2E5743A7C}"/>
              </a:ext>
            </a:extLst>
          </p:cNvPr>
          <p:cNvCxnSpPr>
            <a:cxnSpLocks/>
          </p:cNvCxnSpPr>
          <p:nvPr/>
        </p:nvCxnSpPr>
        <p:spPr>
          <a:xfrm>
            <a:off x="1610832" y="1154436"/>
            <a:ext cx="2363538" cy="2164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FD9490-6233-AE4C-B301-B6292249ABCB}"/>
              </a:ext>
            </a:extLst>
          </p:cNvPr>
          <p:cNvSpPr txBox="1"/>
          <p:nvPr/>
        </p:nvSpPr>
        <p:spPr>
          <a:xfrm rot="2427537">
            <a:off x="2165777" y="179035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2B3611-0B1A-1040-8CB1-3237BCD2FC76}"/>
              </a:ext>
            </a:extLst>
          </p:cNvPr>
          <p:cNvSpPr txBox="1"/>
          <p:nvPr/>
        </p:nvSpPr>
        <p:spPr>
          <a:xfrm rot="3805132">
            <a:off x="1365082" y="2282029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30" name="CustomShape 2">
            <a:extLst>
              <a:ext uri="{FF2B5EF4-FFF2-40B4-BE49-F238E27FC236}">
                <a16:creationId xmlns:a16="http://schemas.microsoft.com/office/drawing/2014/main" id="{FDD7A6C5-EDF5-B747-A315-F0860AFBEC99}"/>
              </a:ext>
            </a:extLst>
          </p:cNvPr>
          <p:cNvSpPr/>
          <p:nvPr/>
        </p:nvSpPr>
        <p:spPr>
          <a:xfrm>
            <a:off x="8882037" y="4875840"/>
            <a:ext cx="29544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7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60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FFCDF4-C0A7-7B4E-8010-B0457F00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21" y="2970232"/>
            <a:ext cx="2305812" cy="172935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FE58EDB-2C99-A140-8FE8-2E194CBB27A1}"/>
              </a:ext>
            </a:extLst>
          </p:cNvPr>
          <p:cNvSpPr txBox="1">
            <a:spLocks/>
          </p:cNvSpPr>
          <p:nvPr/>
        </p:nvSpPr>
        <p:spPr bwMode="auto">
          <a:xfrm>
            <a:off x="107504" y="69056"/>
            <a:ext cx="9036496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18859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2288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25717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9146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Thermal Neutrons Flux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A8B457-2836-044F-BBCB-DFAB00132311}"/>
              </a:ext>
            </a:extLst>
          </p:cNvPr>
          <p:cNvPicPr/>
          <p:nvPr/>
        </p:nvPicPr>
        <p:blipFill>
          <a:blip r:embed="rId3"/>
          <a:srcRect b="10363"/>
          <a:stretch/>
        </p:blipFill>
        <p:spPr>
          <a:xfrm>
            <a:off x="332188" y="631021"/>
            <a:ext cx="1337123" cy="201648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765C1C-D8A6-CD4A-9FE6-E672B0A1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64" y="2982138"/>
            <a:ext cx="2600347" cy="17174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248EB8-49D9-BF4F-8D56-E402D2378EB3}"/>
              </a:ext>
            </a:extLst>
          </p:cNvPr>
          <p:cNvCxnSpPr>
            <a:cxnSpLocks/>
          </p:cNvCxnSpPr>
          <p:nvPr/>
        </p:nvCxnSpPr>
        <p:spPr>
          <a:xfrm rot="21061843">
            <a:off x="1552353" y="1488558"/>
            <a:ext cx="520996" cy="23285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80253D-75F4-6245-968A-03E2E5743A7C}"/>
              </a:ext>
            </a:extLst>
          </p:cNvPr>
          <p:cNvCxnSpPr>
            <a:cxnSpLocks/>
          </p:cNvCxnSpPr>
          <p:nvPr/>
        </p:nvCxnSpPr>
        <p:spPr>
          <a:xfrm>
            <a:off x="1610832" y="1154436"/>
            <a:ext cx="2363538" cy="2164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FD9490-6233-AE4C-B301-B6292249ABCB}"/>
              </a:ext>
            </a:extLst>
          </p:cNvPr>
          <p:cNvSpPr txBox="1"/>
          <p:nvPr/>
        </p:nvSpPr>
        <p:spPr>
          <a:xfrm rot="2427537">
            <a:off x="2165777" y="179035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2B3611-0B1A-1040-8CB1-3237BCD2FC76}"/>
              </a:ext>
            </a:extLst>
          </p:cNvPr>
          <p:cNvSpPr txBox="1"/>
          <p:nvPr/>
        </p:nvSpPr>
        <p:spPr>
          <a:xfrm rot="3805132">
            <a:off x="1365082" y="2282029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9C37A41-4A48-0340-B9AB-1D56BFC9DEA8}"/>
              </a:ext>
            </a:extLst>
          </p:cNvPr>
          <p:cNvCxnSpPr/>
          <p:nvPr/>
        </p:nvCxnSpPr>
        <p:spPr>
          <a:xfrm flipV="1">
            <a:off x="4071994" y="2647507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E9748C3-2363-8648-B78E-035A424E1049}"/>
              </a:ext>
            </a:extLst>
          </p:cNvPr>
          <p:cNvCxnSpPr>
            <a:cxnSpLocks/>
          </p:cNvCxnSpPr>
          <p:nvPr/>
        </p:nvCxnSpPr>
        <p:spPr>
          <a:xfrm>
            <a:off x="4071994" y="3352801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F645016-B865-0A4A-A9A7-2066C7E55F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3669" y="3352801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00F5DE-108A-BC4D-983E-DA2C445D64AA}"/>
              </a:ext>
            </a:extLst>
          </p:cNvPr>
          <p:cNvCxnSpPr/>
          <p:nvPr/>
        </p:nvCxnSpPr>
        <p:spPr>
          <a:xfrm flipV="1">
            <a:off x="2292264" y="3100704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0EE4570-77A0-9D43-85D2-6644963FC2EF}"/>
              </a:ext>
            </a:extLst>
          </p:cNvPr>
          <p:cNvCxnSpPr>
            <a:cxnSpLocks/>
          </p:cNvCxnSpPr>
          <p:nvPr/>
        </p:nvCxnSpPr>
        <p:spPr>
          <a:xfrm>
            <a:off x="2292264" y="3805998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5C8D2B0-EE1D-8649-937B-D78B66ADAB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23939" y="3805998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AF3457-B6D1-5444-BF90-1DBCD03823F4}"/>
              </a:ext>
            </a:extLst>
          </p:cNvPr>
          <p:cNvSpPr txBox="1"/>
          <p:nvPr/>
        </p:nvSpPr>
        <p:spPr>
          <a:xfrm>
            <a:off x="3532780" y="380283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AEE9C-59F4-B341-BF26-661D0E600DD3}"/>
              </a:ext>
            </a:extLst>
          </p:cNvPr>
          <p:cNvSpPr txBox="1"/>
          <p:nvPr/>
        </p:nvSpPr>
        <p:spPr>
          <a:xfrm>
            <a:off x="1750730" y="424550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0E6F2518-CB9E-7A48-82EE-E6201A42E2DF}"/>
              </a:ext>
            </a:extLst>
          </p:cNvPr>
          <p:cNvSpPr/>
          <p:nvPr/>
        </p:nvSpPr>
        <p:spPr>
          <a:xfrm>
            <a:off x="8882037" y="4875840"/>
            <a:ext cx="29544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7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FFCDF4-C0A7-7B4E-8010-B0457F00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21" y="2970232"/>
            <a:ext cx="2305812" cy="172935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FE58EDB-2C99-A140-8FE8-2E194CBB27A1}"/>
              </a:ext>
            </a:extLst>
          </p:cNvPr>
          <p:cNvSpPr txBox="1">
            <a:spLocks/>
          </p:cNvSpPr>
          <p:nvPr/>
        </p:nvSpPr>
        <p:spPr bwMode="auto">
          <a:xfrm>
            <a:off x="107504" y="69056"/>
            <a:ext cx="9036496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18859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2288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25717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9146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Thermal Neutrons Flux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A8B457-2836-044F-BBCB-DFAB00132311}"/>
              </a:ext>
            </a:extLst>
          </p:cNvPr>
          <p:cNvPicPr/>
          <p:nvPr/>
        </p:nvPicPr>
        <p:blipFill>
          <a:blip r:embed="rId3"/>
          <a:srcRect b="10363"/>
          <a:stretch/>
        </p:blipFill>
        <p:spPr>
          <a:xfrm>
            <a:off x="332188" y="631021"/>
            <a:ext cx="1337123" cy="201648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765C1C-D8A6-CD4A-9FE6-E672B0A1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64" y="2982138"/>
            <a:ext cx="2600347" cy="17174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248EB8-49D9-BF4F-8D56-E402D2378EB3}"/>
              </a:ext>
            </a:extLst>
          </p:cNvPr>
          <p:cNvCxnSpPr>
            <a:cxnSpLocks/>
          </p:cNvCxnSpPr>
          <p:nvPr/>
        </p:nvCxnSpPr>
        <p:spPr>
          <a:xfrm rot="21061843">
            <a:off x="1552353" y="1488558"/>
            <a:ext cx="520996" cy="23285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80253D-75F4-6245-968A-03E2E5743A7C}"/>
              </a:ext>
            </a:extLst>
          </p:cNvPr>
          <p:cNvCxnSpPr>
            <a:cxnSpLocks/>
          </p:cNvCxnSpPr>
          <p:nvPr/>
        </p:nvCxnSpPr>
        <p:spPr>
          <a:xfrm>
            <a:off x="1610832" y="1154436"/>
            <a:ext cx="2363538" cy="2164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FD9490-6233-AE4C-B301-B6292249ABCB}"/>
              </a:ext>
            </a:extLst>
          </p:cNvPr>
          <p:cNvSpPr txBox="1"/>
          <p:nvPr/>
        </p:nvSpPr>
        <p:spPr>
          <a:xfrm rot="2427537">
            <a:off x="2165777" y="179035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2B3611-0B1A-1040-8CB1-3237BCD2FC76}"/>
              </a:ext>
            </a:extLst>
          </p:cNvPr>
          <p:cNvSpPr txBox="1"/>
          <p:nvPr/>
        </p:nvSpPr>
        <p:spPr>
          <a:xfrm rot="3805132">
            <a:off x="1365082" y="2282029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9C37A41-4A48-0340-B9AB-1D56BFC9DEA8}"/>
              </a:ext>
            </a:extLst>
          </p:cNvPr>
          <p:cNvCxnSpPr/>
          <p:nvPr/>
        </p:nvCxnSpPr>
        <p:spPr>
          <a:xfrm flipV="1">
            <a:off x="4071994" y="2647507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E9748C3-2363-8648-B78E-035A424E1049}"/>
              </a:ext>
            </a:extLst>
          </p:cNvPr>
          <p:cNvCxnSpPr>
            <a:cxnSpLocks/>
          </p:cNvCxnSpPr>
          <p:nvPr/>
        </p:nvCxnSpPr>
        <p:spPr>
          <a:xfrm>
            <a:off x="4071994" y="3352801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F645016-B865-0A4A-A9A7-2066C7E55F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3669" y="3352801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00F5DE-108A-BC4D-983E-DA2C445D64AA}"/>
              </a:ext>
            </a:extLst>
          </p:cNvPr>
          <p:cNvCxnSpPr/>
          <p:nvPr/>
        </p:nvCxnSpPr>
        <p:spPr>
          <a:xfrm flipV="1">
            <a:off x="2292264" y="3100704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0EE4570-77A0-9D43-85D2-6644963FC2EF}"/>
              </a:ext>
            </a:extLst>
          </p:cNvPr>
          <p:cNvCxnSpPr>
            <a:cxnSpLocks/>
          </p:cNvCxnSpPr>
          <p:nvPr/>
        </p:nvCxnSpPr>
        <p:spPr>
          <a:xfrm>
            <a:off x="2292264" y="3805998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5C8D2B0-EE1D-8649-937B-D78B66ADAB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23939" y="3805998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AF3457-B6D1-5444-BF90-1DBCD03823F4}"/>
              </a:ext>
            </a:extLst>
          </p:cNvPr>
          <p:cNvSpPr txBox="1"/>
          <p:nvPr/>
        </p:nvSpPr>
        <p:spPr>
          <a:xfrm>
            <a:off x="3532780" y="380283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AEE9C-59F4-B341-BF26-661D0E600DD3}"/>
              </a:ext>
            </a:extLst>
          </p:cNvPr>
          <p:cNvSpPr txBox="1"/>
          <p:nvPr/>
        </p:nvSpPr>
        <p:spPr>
          <a:xfrm>
            <a:off x="1750730" y="424550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09D3C3-A94A-5D4D-9A1C-35B40C450124}"/>
              </a:ext>
            </a:extLst>
          </p:cNvPr>
          <p:cNvGrpSpPr/>
          <p:nvPr/>
        </p:nvGrpSpPr>
        <p:grpSpPr>
          <a:xfrm rot="19933855">
            <a:off x="4153873" y="3230677"/>
            <a:ext cx="1756144" cy="1265274"/>
            <a:chOff x="5935945" y="3315559"/>
            <a:chExt cx="1756144" cy="1265274"/>
          </a:xfrm>
        </p:grpSpPr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F13E2924-8C8B-E349-9AD1-A1F23D391ADD}"/>
                </a:ext>
              </a:extLst>
            </p:cNvPr>
            <p:cNvCxnSpPr/>
            <p:nvPr/>
          </p:nvCxnSpPr>
          <p:spPr>
            <a:xfrm flipV="1">
              <a:off x="6804270" y="3315559"/>
              <a:ext cx="723014" cy="627321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07E9160C-913E-2446-9446-525AC0D56B19}"/>
                </a:ext>
              </a:extLst>
            </p:cNvPr>
            <p:cNvCxnSpPr>
              <a:cxnSpLocks/>
            </p:cNvCxnSpPr>
            <p:nvPr/>
          </p:nvCxnSpPr>
          <p:spPr>
            <a:xfrm>
              <a:off x="6804270" y="4020853"/>
              <a:ext cx="887819" cy="559980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712157C-A0E1-3F4E-AB92-38BD7C0E494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35945" y="4020853"/>
              <a:ext cx="725106" cy="482112"/>
            </a:xfrm>
            <a:prstGeom prst="curvedConnector3">
              <a:avLst>
                <a:gd name="adj1" fmla="val 23016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19B7A2E-D65C-C34B-ACE0-6479837FF08E}"/>
              </a:ext>
            </a:extLst>
          </p:cNvPr>
          <p:cNvSpPr txBox="1"/>
          <p:nvPr/>
        </p:nvSpPr>
        <p:spPr>
          <a:xfrm rot="17760283">
            <a:off x="5359855" y="3503372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product of reaction</a:t>
            </a:r>
          </a:p>
        </p:txBody>
      </p:sp>
      <p:sp>
        <p:nvSpPr>
          <p:cNvPr id="25" name="CustomShape 2">
            <a:extLst>
              <a:ext uri="{FF2B5EF4-FFF2-40B4-BE49-F238E27FC236}">
                <a16:creationId xmlns:a16="http://schemas.microsoft.com/office/drawing/2014/main" id="{493BA1B2-641F-E74B-B15A-CB9CEA8D0C25}"/>
              </a:ext>
            </a:extLst>
          </p:cNvPr>
          <p:cNvSpPr/>
          <p:nvPr/>
        </p:nvSpPr>
        <p:spPr>
          <a:xfrm>
            <a:off x="8882037" y="4875840"/>
            <a:ext cx="29544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7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093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FFCDF4-C0A7-7B4E-8010-B0457F00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21" y="2970232"/>
            <a:ext cx="2305812" cy="172935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FE58EDB-2C99-A140-8FE8-2E194CBB27A1}"/>
              </a:ext>
            </a:extLst>
          </p:cNvPr>
          <p:cNvSpPr txBox="1">
            <a:spLocks/>
          </p:cNvSpPr>
          <p:nvPr/>
        </p:nvSpPr>
        <p:spPr bwMode="auto">
          <a:xfrm>
            <a:off x="107504" y="69056"/>
            <a:ext cx="9036496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18859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2288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25717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9146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Thermal Neutrons Flux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A8B457-2836-044F-BBCB-DFAB00132311}"/>
              </a:ext>
            </a:extLst>
          </p:cNvPr>
          <p:cNvPicPr/>
          <p:nvPr/>
        </p:nvPicPr>
        <p:blipFill>
          <a:blip r:embed="rId3"/>
          <a:srcRect b="10363"/>
          <a:stretch/>
        </p:blipFill>
        <p:spPr>
          <a:xfrm>
            <a:off x="332188" y="631021"/>
            <a:ext cx="1337123" cy="201648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765C1C-D8A6-CD4A-9FE6-E672B0A1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64" y="2982138"/>
            <a:ext cx="2600347" cy="171745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9C37A41-4A48-0340-B9AB-1D56BFC9DEA8}"/>
              </a:ext>
            </a:extLst>
          </p:cNvPr>
          <p:cNvCxnSpPr/>
          <p:nvPr/>
        </p:nvCxnSpPr>
        <p:spPr>
          <a:xfrm flipV="1">
            <a:off x="4071994" y="2647507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E9748C3-2363-8648-B78E-035A424E1049}"/>
              </a:ext>
            </a:extLst>
          </p:cNvPr>
          <p:cNvCxnSpPr>
            <a:cxnSpLocks/>
          </p:cNvCxnSpPr>
          <p:nvPr/>
        </p:nvCxnSpPr>
        <p:spPr>
          <a:xfrm>
            <a:off x="4071994" y="3352801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F645016-B865-0A4A-A9A7-2066C7E55F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3669" y="3352801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00F5DE-108A-BC4D-983E-DA2C445D64AA}"/>
              </a:ext>
            </a:extLst>
          </p:cNvPr>
          <p:cNvCxnSpPr/>
          <p:nvPr/>
        </p:nvCxnSpPr>
        <p:spPr>
          <a:xfrm flipV="1">
            <a:off x="2292264" y="3100704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0EE4570-77A0-9D43-85D2-6644963FC2EF}"/>
              </a:ext>
            </a:extLst>
          </p:cNvPr>
          <p:cNvCxnSpPr>
            <a:cxnSpLocks/>
          </p:cNvCxnSpPr>
          <p:nvPr/>
        </p:nvCxnSpPr>
        <p:spPr>
          <a:xfrm>
            <a:off x="2292264" y="3805998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5C8D2B0-EE1D-8649-937B-D78B66ADAB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23939" y="3805998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AF3457-B6D1-5444-BF90-1DBCD03823F4}"/>
              </a:ext>
            </a:extLst>
          </p:cNvPr>
          <p:cNvSpPr txBox="1"/>
          <p:nvPr/>
        </p:nvSpPr>
        <p:spPr>
          <a:xfrm>
            <a:off x="3532780" y="380283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AEE9C-59F4-B341-BF26-661D0E600DD3}"/>
              </a:ext>
            </a:extLst>
          </p:cNvPr>
          <p:cNvSpPr txBox="1"/>
          <p:nvPr/>
        </p:nvSpPr>
        <p:spPr>
          <a:xfrm>
            <a:off x="1750730" y="424550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09D3C3-A94A-5D4D-9A1C-35B40C450124}"/>
              </a:ext>
            </a:extLst>
          </p:cNvPr>
          <p:cNvGrpSpPr/>
          <p:nvPr/>
        </p:nvGrpSpPr>
        <p:grpSpPr>
          <a:xfrm rot="19933855">
            <a:off x="4153873" y="3230677"/>
            <a:ext cx="1756144" cy="1265274"/>
            <a:chOff x="5935945" y="3315559"/>
            <a:chExt cx="1756144" cy="1265274"/>
          </a:xfrm>
        </p:grpSpPr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F13E2924-8C8B-E349-9AD1-A1F23D391ADD}"/>
                </a:ext>
              </a:extLst>
            </p:cNvPr>
            <p:cNvCxnSpPr/>
            <p:nvPr/>
          </p:nvCxnSpPr>
          <p:spPr>
            <a:xfrm flipV="1">
              <a:off x="6804270" y="3315559"/>
              <a:ext cx="723014" cy="627321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07E9160C-913E-2446-9446-525AC0D56B19}"/>
                </a:ext>
              </a:extLst>
            </p:cNvPr>
            <p:cNvCxnSpPr>
              <a:cxnSpLocks/>
            </p:cNvCxnSpPr>
            <p:nvPr/>
          </p:nvCxnSpPr>
          <p:spPr>
            <a:xfrm>
              <a:off x="6804270" y="4020853"/>
              <a:ext cx="887819" cy="559980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712157C-A0E1-3F4E-AB92-38BD7C0E494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35945" y="4020853"/>
              <a:ext cx="725106" cy="482112"/>
            </a:xfrm>
            <a:prstGeom prst="curvedConnector3">
              <a:avLst>
                <a:gd name="adj1" fmla="val 23016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7DF5862-E446-AC4C-8594-740DDB9CE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853" y="644360"/>
            <a:ext cx="3483251" cy="19898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DF77EC-8862-C944-953F-F3F0E6B22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240" y="638026"/>
            <a:ext cx="3444235" cy="1937382"/>
          </a:xfrm>
          <a:prstGeom prst="rect">
            <a:avLst/>
          </a:prstGeom>
        </p:spPr>
      </p:pic>
      <p:sp>
        <p:nvSpPr>
          <p:cNvPr id="27" name="CustomShape 2">
            <a:extLst>
              <a:ext uri="{FF2B5EF4-FFF2-40B4-BE49-F238E27FC236}">
                <a16:creationId xmlns:a16="http://schemas.microsoft.com/office/drawing/2014/main" id="{42435D95-BA9B-554D-8DB1-484B5AD35D14}"/>
              </a:ext>
            </a:extLst>
          </p:cNvPr>
          <p:cNvSpPr/>
          <p:nvPr/>
        </p:nvSpPr>
        <p:spPr>
          <a:xfrm>
            <a:off x="8882037" y="4875840"/>
            <a:ext cx="29544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7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7641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manufacturing process chip processor wafer">
            <a:extLst>
              <a:ext uri="{FF2B5EF4-FFF2-40B4-BE49-F238E27FC236}">
                <a16:creationId xmlns:a16="http://schemas.microsoft.com/office/drawing/2014/main" id="{E1BC8E11-6332-EE44-B992-FCC1B2A2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51" y="1401809"/>
            <a:ext cx="2160240" cy="14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950E94-A229-644D-B0BC-E36C06E3DDA1}"/>
              </a:ext>
            </a:extLst>
          </p:cNvPr>
          <p:cNvGrpSpPr/>
          <p:nvPr/>
        </p:nvGrpSpPr>
        <p:grpSpPr>
          <a:xfrm>
            <a:off x="5890245" y="3100704"/>
            <a:ext cx="3158062" cy="1598867"/>
            <a:chOff x="1046660" y="699542"/>
            <a:chExt cx="2517292" cy="17016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7B3342C-4FCF-5A4B-B4A0-02538B957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739" b="5849"/>
            <a:stretch/>
          </p:blipFill>
          <p:spPr>
            <a:xfrm>
              <a:off x="1173757" y="815208"/>
              <a:ext cx="1598043" cy="158601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2AB167-A53C-754E-9FB5-9DC363202AE7}"/>
                </a:ext>
              </a:extLst>
            </p:cNvPr>
            <p:cNvSpPr/>
            <p:nvPr/>
          </p:nvSpPr>
          <p:spPr bwMode="auto">
            <a:xfrm>
              <a:off x="1389781" y="699542"/>
              <a:ext cx="864096" cy="3429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4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He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CF9BE-3ED0-9D49-AB94-7B72BBDEBD44}"/>
                </a:ext>
              </a:extLst>
            </p:cNvPr>
            <p:cNvSpPr/>
            <p:nvPr/>
          </p:nvSpPr>
          <p:spPr bwMode="auto">
            <a:xfrm>
              <a:off x="1677813" y="1923678"/>
              <a:ext cx="914400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7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Li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53AB82-7331-E04F-99CF-306853B4D62D}"/>
                </a:ext>
              </a:extLst>
            </p:cNvPr>
            <p:cNvSpPr/>
            <p:nvPr/>
          </p:nvSpPr>
          <p:spPr bwMode="auto">
            <a:xfrm>
              <a:off x="2195736" y="1347614"/>
              <a:ext cx="1368216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3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Boron 10</a:t>
              </a:r>
              <a:endPara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F7C451-0ACB-CA41-955C-FAF7F909E809}"/>
                </a:ext>
              </a:extLst>
            </p:cNvPr>
            <p:cNvSpPr/>
            <p:nvPr/>
          </p:nvSpPr>
          <p:spPr bwMode="auto">
            <a:xfrm flipV="1">
              <a:off x="1046660" y="1573125"/>
              <a:ext cx="56219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FCDF4-C0A7-7B4E-8010-B0457F00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921" y="2970232"/>
            <a:ext cx="2305812" cy="172935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FE58EDB-2C99-A140-8FE8-2E194CBB27A1}"/>
              </a:ext>
            </a:extLst>
          </p:cNvPr>
          <p:cNvSpPr txBox="1">
            <a:spLocks/>
          </p:cNvSpPr>
          <p:nvPr/>
        </p:nvSpPr>
        <p:spPr bwMode="auto">
          <a:xfrm>
            <a:off x="107504" y="69056"/>
            <a:ext cx="9036496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18859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2288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25717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9146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Thermal Neutrons Flux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A8B457-2836-044F-BBCB-DFAB00132311}"/>
              </a:ext>
            </a:extLst>
          </p:cNvPr>
          <p:cNvPicPr/>
          <p:nvPr/>
        </p:nvPicPr>
        <p:blipFill>
          <a:blip r:embed="rId5"/>
          <a:srcRect b="10363"/>
          <a:stretch/>
        </p:blipFill>
        <p:spPr>
          <a:xfrm>
            <a:off x="332188" y="631021"/>
            <a:ext cx="1337123" cy="201648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765C1C-D8A6-CD4A-9FE6-E672B0A1A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64" y="2982138"/>
            <a:ext cx="2600347" cy="171745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9C37A41-4A48-0340-B9AB-1D56BFC9DEA8}"/>
              </a:ext>
            </a:extLst>
          </p:cNvPr>
          <p:cNvCxnSpPr/>
          <p:nvPr/>
        </p:nvCxnSpPr>
        <p:spPr>
          <a:xfrm flipV="1">
            <a:off x="4071994" y="2647507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E9748C3-2363-8648-B78E-035A424E1049}"/>
              </a:ext>
            </a:extLst>
          </p:cNvPr>
          <p:cNvCxnSpPr>
            <a:cxnSpLocks/>
          </p:cNvCxnSpPr>
          <p:nvPr/>
        </p:nvCxnSpPr>
        <p:spPr>
          <a:xfrm>
            <a:off x="4071994" y="3352801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F645016-B865-0A4A-A9A7-2066C7E55F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3669" y="3352801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00F5DE-108A-BC4D-983E-DA2C445D64AA}"/>
              </a:ext>
            </a:extLst>
          </p:cNvPr>
          <p:cNvCxnSpPr/>
          <p:nvPr/>
        </p:nvCxnSpPr>
        <p:spPr>
          <a:xfrm flipV="1">
            <a:off x="2292264" y="3100704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0EE4570-77A0-9D43-85D2-6644963FC2EF}"/>
              </a:ext>
            </a:extLst>
          </p:cNvPr>
          <p:cNvCxnSpPr>
            <a:cxnSpLocks/>
          </p:cNvCxnSpPr>
          <p:nvPr/>
        </p:nvCxnSpPr>
        <p:spPr>
          <a:xfrm>
            <a:off x="2292264" y="3805998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5C8D2B0-EE1D-8649-937B-D78B66ADAB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23939" y="3805998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AF3457-B6D1-5444-BF90-1DBCD03823F4}"/>
              </a:ext>
            </a:extLst>
          </p:cNvPr>
          <p:cNvSpPr txBox="1"/>
          <p:nvPr/>
        </p:nvSpPr>
        <p:spPr>
          <a:xfrm>
            <a:off x="3532780" y="380283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AEE9C-59F4-B341-BF26-661D0E600DD3}"/>
              </a:ext>
            </a:extLst>
          </p:cNvPr>
          <p:cNvSpPr txBox="1"/>
          <p:nvPr/>
        </p:nvSpPr>
        <p:spPr>
          <a:xfrm>
            <a:off x="1750730" y="424550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09D3C3-A94A-5D4D-9A1C-35B40C450124}"/>
              </a:ext>
            </a:extLst>
          </p:cNvPr>
          <p:cNvGrpSpPr/>
          <p:nvPr/>
        </p:nvGrpSpPr>
        <p:grpSpPr>
          <a:xfrm rot="19933855">
            <a:off x="4153873" y="3230677"/>
            <a:ext cx="1756144" cy="1265274"/>
            <a:chOff x="5935945" y="3315559"/>
            <a:chExt cx="1756144" cy="1265274"/>
          </a:xfrm>
        </p:grpSpPr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F13E2924-8C8B-E349-9AD1-A1F23D391ADD}"/>
                </a:ext>
              </a:extLst>
            </p:cNvPr>
            <p:cNvCxnSpPr/>
            <p:nvPr/>
          </p:nvCxnSpPr>
          <p:spPr>
            <a:xfrm flipV="1">
              <a:off x="6804270" y="3315559"/>
              <a:ext cx="723014" cy="627321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07E9160C-913E-2446-9446-525AC0D56B19}"/>
                </a:ext>
              </a:extLst>
            </p:cNvPr>
            <p:cNvCxnSpPr>
              <a:cxnSpLocks/>
            </p:cNvCxnSpPr>
            <p:nvPr/>
          </p:nvCxnSpPr>
          <p:spPr>
            <a:xfrm>
              <a:off x="6804270" y="4020853"/>
              <a:ext cx="887819" cy="559980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712157C-A0E1-3F4E-AB92-38BD7C0E494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35945" y="4020853"/>
              <a:ext cx="725106" cy="482112"/>
            </a:xfrm>
            <a:prstGeom prst="curvedConnector3">
              <a:avLst>
                <a:gd name="adj1" fmla="val 23016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B48C0D-D005-4A4A-93B1-271B303327BF}"/>
              </a:ext>
            </a:extLst>
          </p:cNvPr>
          <p:cNvCxnSpPr>
            <a:cxnSpLocks/>
          </p:cNvCxnSpPr>
          <p:nvPr/>
        </p:nvCxnSpPr>
        <p:spPr>
          <a:xfrm rot="21061843">
            <a:off x="1552353" y="1488558"/>
            <a:ext cx="520996" cy="23285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4CE2FB-46E4-F347-BAC1-DA8CA3373A41}"/>
              </a:ext>
            </a:extLst>
          </p:cNvPr>
          <p:cNvCxnSpPr>
            <a:cxnSpLocks/>
          </p:cNvCxnSpPr>
          <p:nvPr/>
        </p:nvCxnSpPr>
        <p:spPr>
          <a:xfrm>
            <a:off x="1610832" y="1154436"/>
            <a:ext cx="2363538" cy="2164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A0D66F-692B-A842-886F-03A11D9BEE5A}"/>
              </a:ext>
            </a:extLst>
          </p:cNvPr>
          <p:cNvSpPr txBox="1"/>
          <p:nvPr/>
        </p:nvSpPr>
        <p:spPr>
          <a:xfrm rot="2427537">
            <a:off x="2165777" y="179035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E090D9-9055-B04E-A0EE-8E68E69F17FC}"/>
              </a:ext>
            </a:extLst>
          </p:cNvPr>
          <p:cNvSpPr txBox="1"/>
          <p:nvPr/>
        </p:nvSpPr>
        <p:spPr>
          <a:xfrm rot="3805132">
            <a:off x="1365082" y="2282029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38" name="CustomShape 2">
            <a:extLst>
              <a:ext uri="{FF2B5EF4-FFF2-40B4-BE49-F238E27FC236}">
                <a16:creationId xmlns:a16="http://schemas.microsoft.com/office/drawing/2014/main" id="{EE0D0834-B4D3-3E4F-9C65-2B28AD2A73AE}"/>
              </a:ext>
            </a:extLst>
          </p:cNvPr>
          <p:cNvSpPr/>
          <p:nvPr/>
        </p:nvSpPr>
        <p:spPr>
          <a:xfrm>
            <a:off x="8882037" y="4875840"/>
            <a:ext cx="29544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7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36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manufacturing process chip processor wafer">
            <a:extLst>
              <a:ext uri="{FF2B5EF4-FFF2-40B4-BE49-F238E27FC236}">
                <a16:creationId xmlns:a16="http://schemas.microsoft.com/office/drawing/2014/main" id="{E1BC8E11-6332-EE44-B992-FCC1B2A2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51" y="1401809"/>
            <a:ext cx="2160240" cy="14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950E94-A229-644D-B0BC-E36C06E3DDA1}"/>
              </a:ext>
            </a:extLst>
          </p:cNvPr>
          <p:cNvGrpSpPr/>
          <p:nvPr/>
        </p:nvGrpSpPr>
        <p:grpSpPr>
          <a:xfrm>
            <a:off x="5890245" y="3100704"/>
            <a:ext cx="3158062" cy="1598867"/>
            <a:chOff x="1046660" y="699542"/>
            <a:chExt cx="2517292" cy="17016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7B3342C-4FCF-5A4B-B4A0-02538B957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739" b="5849"/>
            <a:stretch/>
          </p:blipFill>
          <p:spPr>
            <a:xfrm>
              <a:off x="1173757" y="815208"/>
              <a:ext cx="1598043" cy="158601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2AB167-A53C-754E-9FB5-9DC363202AE7}"/>
                </a:ext>
              </a:extLst>
            </p:cNvPr>
            <p:cNvSpPr/>
            <p:nvPr/>
          </p:nvSpPr>
          <p:spPr bwMode="auto">
            <a:xfrm>
              <a:off x="1389781" y="699542"/>
              <a:ext cx="864096" cy="3429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4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He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CF9BE-3ED0-9D49-AB94-7B72BBDEBD44}"/>
                </a:ext>
              </a:extLst>
            </p:cNvPr>
            <p:cNvSpPr/>
            <p:nvPr/>
          </p:nvSpPr>
          <p:spPr bwMode="auto">
            <a:xfrm>
              <a:off x="1677813" y="1923678"/>
              <a:ext cx="914400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7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Li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53AB82-7331-E04F-99CF-306853B4D62D}"/>
                </a:ext>
              </a:extLst>
            </p:cNvPr>
            <p:cNvSpPr/>
            <p:nvPr/>
          </p:nvSpPr>
          <p:spPr bwMode="auto">
            <a:xfrm>
              <a:off x="2195736" y="1347614"/>
              <a:ext cx="1368216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3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Boron 10</a:t>
              </a:r>
              <a:endPara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F7C451-0ACB-CA41-955C-FAF7F909E809}"/>
                </a:ext>
              </a:extLst>
            </p:cNvPr>
            <p:cNvSpPr/>
            <p:nvPr/>
          </p:nvSpPr>
          <p:spPr bwMode="auto">
            <a:xfrm flipV="1">
              <a:off x="1046660" y="1573125"/>
              <a:ext cx="56219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FCDF4-C0A7-7B4E-8010-B0457F00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921" y="2970232"/>
            <a:ext cx="2305812" cy="172935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FE58EDB-2C99-A140-8FE8-2E194CBB27A1}"/>
              </a:ext>
            </a:extLst>
          </p:cNvPr>
          <p:cNvSpPr txBox="1">
            <a:spLocks/>
          </p:cNvSpPr>
          <p:nvPr/>
        </p:nvSpPr>
        <p:spPr bwMode="auto">
          <a:xfrm>
            <a:off x="107504" y="69056"/>
            <a:ext cx="9036496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18859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2288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25717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9146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Thermal Neutrons Flux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A8B457-2836-044F-BBCB-DFAB00132311}"/>
              </a:ext>
            </a:extLst>
          </p:cNvPr>
          <p:cNvPicPr/>
          <p:nvPr/>
        </p:nvPicPr>
        <p:blipFill>
          <a:blip r:embed="rId5"/>
          <a:srcRect b="10363"/>
          <a:stretch/>
        </p:blipFill>
        <p:spPr>
          <a:xfrm>
            <a:off x="332188" y="631021"/>
            <a:ext cx="1337123" cy="201648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765C1C-D8A6-CD4A-9FE6-E672B0A1A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64" y="2982138"/>
            <a:ext cx="2600347" cy="171745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9C37A41-4A48-0340-B9AB-1D56BFC9DEA8}"/>
              </a:ext>
            </a:extLst>
          </p:cNvPr>
          <p:cNvCxnSpPr/>
          <p:nvPr/>
        </p:nvCxnSpPr>
        <p:spPr>
          <a:xfrm flipV="1">
            <a:off x="4071994" y="2647507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E9748C3-2363-8648-B78E-035A424E1049}"/>
              </a:ext>
            </a:extLst>
          </p:cNvPr>
          <p:cNvCxnSpPr>
            <a:cxnSpLocks/>
          </p:cNvCxnSpPr>
          <p:nvPr/>
        </p:nvCxnSpPr>
        <p:spPr>
          <a:xfrm>
            <a:off x="4071994" y="3352801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F645016-B865-0A4A-A9A7-2066C7E55F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3669" y="3352801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00F5DE-108A-BC4D-983E-DA2C445D64AA}"/>
              </a:ext>
            </a:extLst>
          </p:cNvPr>
          <p:cNvCxnSpPr/>
          <p:nvPr/>
        </p:nvCxnSpPr>
        <p:spPr>
          <a:xfrm flipV="1">
            <a:off x="2292264" y="3100704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0EE4570-77A0-9D43-85D2-6644963FC2EF}"/>
              </a:ext>
            </a:extLst>
          </p:cNvPr>
          <p:cNvCxnSpPr>
            <a:cxnSpLocks/>
          </p:cNvCxnSpPr>
          <p:nvPr/>
        </p:nvCxnSpPr>
        <p:spPr>
          <a:xfrm>
            <a:off x="2292264" y="3805998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5C8D2B0-EE1D-8649-937B-D78B66ADAB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23939" y="3805998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AF3457-B6D1-5444-BF90-1DBCD03823F4}"/>
              </a:ext>
            </a:extLst>
          </p:cNvPr>
          <p:cNvSpPr txBox="1"/>
          <p:nvPr/>
        </p:nvSpPr>
        <p:spPr>
          <a:xfrm>
            <a:off x="3532780" y="380283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AEE9C-59F4-B341-BF26-661D0E600DD3}"/>
              </a:ext>
            </a:extLst>
          </p:cNvPr>
          <p:cNvSpPr txBox="1"/>
          <p:nvPr/>
        </p:nvSpPr>
        <p:spPr>
          <a:xfrm>
            <a:off x="1750730" y="424550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09D3C3-A94A-5D4D-9A1C-35B40C450124}"/>
              </a:ext>
            </a:extLst>
          </p:cNvPr>
          <p:cNvGrpSpPr/>
          <p:nvPr/>
        </p:nvGrpSpPr>
        <p:grpSpPr>
          <a:xfrm rot="19933855">
            <a:off x="4153873" y="3230677"/>
            <a:ext cx="1756144" cy="1265274"/>
            <a:chOff x="5935945" y="3315559"/>
            <a:chExt cx="1756144" cy="1265274"/>
          </a:xfrm>
        </p:grpSpPr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F13E2924-8C8B-E349-9AD1-A1F23D391ADD}"/>
                </a:ext>
              </a:extLst>
            </p:cNvPr>
            <p:cNvCxnSpPr/>
            <p:nvPr/>
          </p:nvCxnSpPr>
          <p:spPr>
            <a:xfrm flipV="1">
              <a:off x="6804270" y="3315559"/>
              <a:ext cx="723014" cy="627321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07E9160C-913E-2446-9446-525AC0D56B19}"/>
                </a:ext>
              </a:extLst>
            </p:cNvPr>
            <p:cNvCxnSpPr>
              <a:cxnSpLocks/>
            </p:cNvCxnSpPr>
            <p:nvPr/>
          </p:nvCxnSpPr>
          <p:spPr>
            <a:xfrm>
              <a:off x="6804270" y="4020853"/>
              <a:ext cx="887819" cy="559980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712157C-A0E1-3F4E-AB92-38BD7C0E494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35945" y="4020853"/>
              <a:ext cx="725106" cy="482112"/>
            </a:xfrm>
            <a:prstGeom prst="curvedConnector3">
              <a:avLst>
                <a:gd name="adj1" fmla="val 23016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B48C0D-D005-4A4A-93B1-271B303327BF}"/>
              </a:ext>
            </a:extLst>
          </p:cNvPr>
          <p:cNvCxnSpPr>
            <a:cxnSpLocks/>
          </p:cNvCxnSpPr>
          <p:nvPr/>
        </p:nvCxnSpPr>
        <p:spPr>
          <a:xfrm rot="21061843">
            <a:off x="1552353" y="1488558"/>
            <a:ext cx="520996" cy="23285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4CE2FB-46E4-F347-BAC1-DA8CA3373A41}"/>
              </a:ext>
            </a:extLst>
          </p:cNvPr>
          <p:cNvCxnSpPr>
            <a:cxnSpLocks/>
          </p:cNvCxnSpPr>
          <p:nvPr/>
        </p:nvCxnSpPr>
        <p:spPr>
          <a:xfrm>
            <a:off x="1610832" y="1154436"/>
            <a:ext cx="2363538" cy="2164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A0D66F-692B-A842-886F-03A11D9BEE5A}"/>
              </a:ext>
            </a:extLst>
          </p:cNvPr>
          <p:cNvSpPr txBox="1"/>
          <p:nvPr/>
        </p:nvSpPr>
        <p:spPr>
          <a:xfrm rot="2427537">
            <a:off x="2165777" y="179035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E090D9-9055-B04E-A0EE-8E68E69F17FC}"/>
              </a:ext>
            </a:extLst>
          </p:cNvPr>
          <p:cNvSpPr txBox="1"/>
          <p:nvPr/>
        </p:nvSpPr>
        <p:spPr>
          <a:xfrm rot="3805132">
            <a:off x="1365082" y="2282029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29" name="CustomShape 7">
            <a:extLst>
              <a:ext uri="{FF2B5EF4-FFF2-40B4-BE49-F238E27FC236}">
                <a16:creationId xmlns:a16="http://schemas.microsoft.com/office/drawing/2014/main" id="{D503D0CB-097F-4F49-B4A4-D28D18E9E3D5}"/>
              </a:ext>
            </a:extLst>
          </p:cNvPr>
          <p:cNvSpPr/>
          <p:nvPr/>
        </p:nvSpPr>
        <p:spPr>
          <a:xfrm>
            <a:off x="332188" y="727854"/>
            <a:ext cx="8556631" cy="829543"/>
          </a:xfrm>
          <a:prstGeom prst="rect">
            <a:avLst/>
          </a:prstGeom>
          <a:solidFill>
            <a:schemeClr val="bg1"/>
          </a:solidFill>
          <a:ln w="25560">
            <a:solidFill>
              <a:srgbClr val="C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Thermal neutron sensitivity depends on the device manufacturing process (how much </a:t>
            </a:r>
            <a:r>
              <a:rPr lang="en-US" sz="2400" b="0" strike="noStrike" spc="-1" baseline="30000" dirty="0">
                <a:solidFill>
                  <a:srgbClr val="FF0000"/>
                </a:solidFill>
                <a:latin typeface="Arial"/>
                <a:ea typeface="ＭＳ Ｐゴシック"/>
              </a:rPr>
              <a:t>10</a:t>
            </a:r>
            <a:r>
              <a:rPr lang="en-US" sz="24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B?)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8" name="CustomShape 2">
            <a:extLst>
              <a:ext uri="{FF2B5EF4-FFF2-40B4-BE49-F238E27FC236}">
                <a16:creationId xmlns:a16="http://schemas.microsoft.com/office/drawing/2014/main" id="{427FB4E1-6514-1948-9F7B-E2BA188619C5}"/>
              </a:ext>
            </a:extLst>
          </p:cNvPr>
          <p:cNvSpPr/>
          <p:nvPr/>
        </p:nvSpPr>
        <p:spPr>
          <a:xfrm>
            <a:off x="8882037" y="4875840"/>
            <a:ext cx="29544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7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877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187280" y="-2347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Sponsors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190" name="Picture 2"/>
          <p:cNvPicPr/>
          <p:nvPr/>
        </p:nvPicPr>
        <p:blipFill>
          <a:blip r:embed="rId2"/>
          <a:stretch/>
        </p:blipFill>
        <p:spPr>
          <a:xfrm>
            <a:off x="1439280" y="764640"/>
            <a:ext cx="2513880" cy="1295280"/>
          </a:xfrm>
          <a:prstGeom prst="rect">
            <a:avLst/>
          </a:prstGeom>
          <a:ln>
            <a:noFill/>
          </a:ln>
        </p:spPr>
      </p:pic>
      <p:pic>
        <p:nvPicPr>
          <p:cNvPr id="191" name="Picture 6"/>
          <p:cNvPicPr/>
          <p:nvPr/>
        </p:nvPicPr>
        <p:blipFill>
          <a:blip r:embed="rId3"/>
          <a:stretch/>
        </p:blipFill>
        <p:spPr>
          <a:xfrm>
            <a:off x="683640" y="2365200"/>
            <a:ext cx="3314880" cy="71928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4098960" y="1105147"/>
            <a:ext cx="5107593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Rosen Scholar 2019 fellowship</a:t>
            </a:r>
          </a:p>
          <a:p>
            <a:r>
              <a:rPr lang="en-US" sz="2200" spc="-1" dirty="0">
                <a:solidFill>
                  <a:srgbClr val="000000"/>
                </a:solidFill>
                <a:latin typeface="Arial"/>
                <a:ea typeface="ＭＳ Ｐゴシック"/>
              </a:rPr>
              <a:t>LDRD projects </a:t>
            </a:r>
            <a:r>
              <a:rPr lang="en-US" dirty="0"/>
              <a:t>20190499ER - 20180017ER 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4309200" y="2450520"/>
            <a:ext cx="431676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Beam time at ChipIR and ROTAX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Research Grants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94" name="Picture 3"/>
          <p:cNvPicPr/>
          <p:nvPr/>
        </p:nvPicPr>
        <p:blipFill>
          <a:blip r:embed="rId4"/>
          <a:stretch/>
        </p:blipFill>
        <p:spPr>
          <a:xfrm>
            <a:off x="3079800" y="3708360"/>
            <a:ext cx="1150200" cy="848520"/>
          </a:xfrm>
          <a:prstGeom prst="rect">
            <a:avLst/>
          </a:prstGeom>
          <a:ln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4601520" y="3924360"/>
            <a:ext cx="163908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GPU grants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8884080" y="4875840"/>
            <a:ext cx="29340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manufacturing process chip processor wafer">
            <a:extLst>
              <a:ext uri="{FF2B5EF4-FFF2-40B4-BE49-F238E27FC236}">
                <a16:creationId xmlns:a16="http://schemas.microsoft.com/office/drawing/2014/main" id="{E1BC8E11-6332-EE44-B992-FCC1B2A2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51" y="1401809"/>
            <a:ext cx="2160240" cy="14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950E94-A229-644D-B0BC-E36C06E3DDA1}"/>
              </a:ext>
            </a:extLst>
          </p:cNvPr>
          <p:cNvGrpSpPr/>
          <p:nvPr/>
        </p:nvGrpSpPr>
        <p:grpSpPr>
          <a:xfrm>
            <a:off x="5890245" y="3100704"/>
            <a:ext cx="3158062" cy="1598867"/>
            <a:chOff x="1046660" y="699542"/>
            <a:chExt cx="2517292" cy="17016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7B3342C-4FCF-5A4B-B4A0-02538B957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2739" b="5849"/>
            <a:stretch/>
          </p:blipFill>
          <p:spPr>
            <a:xfrm>
              <a:off x="1173757" y="815208"/>
              <a:ext cx="1598043" cy="158601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B2AB167-A53C-754E-9FB5-9DC363202AE7}"/>
                </a:ext>
              </a:extLst>
            </p:cNvPr>
            <p:cNvSpPr/>
            <p:nvPr/>
          </p:nvSpPr>
          <p:spPr bwMode="auto">
            <a:xfrm>
              <a:off x="1389781" y="699542"/>
              <a:ext cx="864096" cy="3429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4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He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CF9BE-3ED0-9D49-AB94-7B72BBDEBD44}"/>
                </a:ext>
              </a:extLst>
            </p:cNvPr>
            <p:cNvSpPr/>
            <p:nvPr/>
          </p:nvSpPr>
          <p:spPr bwMode="auto">
            <a:xfrm>
              <a:off x="1677813" y="1923678"/>
              <a:ext cx="914400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7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Li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53AB82-7331-E04F-99CF-306853B4D62D}"/>
                </a:ext>
              </a:extLst>
            </p:cNvPr>
            <p:cNvSpPr/>
            <p:nvPr/>
          </p:nvSpPr>
          <p:spPr bwMode="auto">
            <a:xfrm>
              <a:off x="2195736" y="1347614"/>
              <a:ext cx="1368216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3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Boron 10</a:t>
              </a:r>
              <a:endPara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F7C451-0ACB-CA41-955C-FAF7F909E809}"/>
                </a:ext>
              </a:extLst>
            </p:cNvPr>
            <p:cNvSpPr/>
            <p:nvPr/>
          </p:nvSpPr>
          <p:spPr bwMode="auto">
            <a:xfrm flipV="1">
              <a:off x="1046660" y="1573125"/>
              <a:ext cx="56219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FCDF4-C0A7-7B4E-8010-B0457F00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921" y="2970232"/>
            <a:ext cx="2305812" cy="172935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AFE58EDB-2C99-A140-8FE8-2E194CBB27A1}"/>
              </a:ext>
            </a:extLst>
          </p:cNvPr>
          <p:cNvSpPr txBox="1">
            <a:spLocks/>
          </p:cNvSpPr>
          <p:nvPr/>
        </p:nvSpPr>
        <p:spPr bwMode="auto">
          <a:xfrm>
            <a:off x="107504" y="69056"/>
            <a:ext cx="9036496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18859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2288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25717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2914650" indent="-171450" algn="r" defTabSz="3429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Thermal Neutrons Flux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A8B457-2836-044F-BBCB-DFAB00132311}"/>
              </a:ext>
            </a:extLst>
          </p:cNvPr>
          <p:cNvPicPr/>
          <p:nvPr/>
        </p:nvPicPr>
        <p:blipFill>
          <a:blip r:embed="rId5"/>
          <a:srcRect b="10363"/>
          <a:stretch/>
        </p:blipFill>
        <p:spPr>
          <a:xfrm>
            <a:off x="332188" y="631021"/>
            <a:ext cx="1337123" cy="2016486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765C1C-D8A6-CD4A-9FE6-E672B0A1A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64" y="2982138"/>
            <a:ext cx="2600347" cy="171745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9C37A41-4A48-0340-B9AB-1D56BFC9DEA8}"/>
              </a:ext>
            </a:extLst>
          </p:cNvPr>
          <p:cNvCxnSpPr/>
          <p:nvPr/>
        </p:nvCxnSpPr>
        <p:spPr>
          <a:xfrm flipV="1">
            <a:off x="4071994" y="2647507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E9748C3-2363-8648-B78E-035A424E1049}"/>
              </a:ext>
            </a:extLst>
          </p:cNvPr>
          <p:cNvCxnSpPr>
            <a:cxnSpLocks/>
          </p:cNvCxnSpPr>
          <p:nvPr/>
        </p:nvCxnSpPr>
        <p:spPr>
          <a:xfrm>
            <a:off x="4071994" y="3352801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F645016-B865-0A4A-A9A7-2066C7E55F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3669" y="3352801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A700F5DE-108A-BC4D-983E-DA2C445D64AA}"/>
              </a:ext>
            </a:extLst>
          </p:cNvPr>
          <p:cNvCxnSpPr/>
          <p:nvPr/>
        </p:nvCxnSpPr>
        <p:spPr>
          <a:xfrm flipV="1">
            <a:off x="2292264" y="3100704"/>
            <a:ext cx="723014" cy="627321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0EE4570-77A0-9D43-85D2-6644963FC2EF}"/>
              </a:ext>
            </a:extLst>
          </p:cNvPr>
          <p:cNvCxnSpPr>
            <a:cxnSpLocks/>
          </p:cNvCxnSpPr>
          <p:nvPr/>
        </p:nvCxnSpPr>
        <p:spPr>
          <a:xfrm>
            <a:off x="2292264" y="3805998"/>
            <a:ext cx="887819" cy="559980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5C8D2B0-EE1D-8649-937B-D78B66ADAB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23939" y="3805998"/>
            <a:ext cx="725106" cy="482112"/>
          </a:xfrm>
          <a:prstGeom prst="curvedConnector3">
            <a:avLst>
              <a:gd name="adj1" fmla="val 2301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AF3457-B6D1-5444-BF90-1DBCD03823F4}"/>
              </a:ext>
            </a:extLst>
          </p:cNvPr>
          <p:cNvSpPr txBox="1"/>
          <p:nvPr/>
        </p:nvSpPr>
        <p:spPr>
          <a:xfrm>
            <a:off x="3532780" y="380283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AEE9C-59F4-B341-BF26-661D0E600DD3}"/>
              </a:ext>
            </a:extLst>
          </p:cNvPr>
          <p:cNvSpPr txBox="1"/>
          <p:nvPr/>
        </p:nvSpPr>
        <p:spPr>
          <a:xfrm>
            <a:off x="1750730" y="424550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thermals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09D3C3-A94A-5D4D-9A1C-35B40C450124}"/>
              </a:ext>
            </a:extLst>
          </p:cNvPr>
          <p:cNvGrpSpPr/>
          <p:nvPr/>
        </p:nvGrpSpPr>
        <p:grpSpPr>
          <a:xfrm rot="19933855">
            <a:off x="4153873" y="3230677"/>
            <a:ext cx="1756144" cy="1265274"/>
            <a:chOff x="5935945" y="3315559"/>
            <a:chExt cx="1756144" cy="1265274"/>
          </a:xfrm>
        </p:grpSpPr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F13E2924-8C8B-E349-9AD1-A1F23D391ADD}"/>
                </a:ext>
              </a:extLst>
            </p:cNvPr>
            <p:cNvCxnSpPr/>
            <p:nvPr/>
          </p:nvCxnSpPr>
          <p:spPr>
            <a:xfrm flipV="1">
              <a:off x="6804270" y="3315559"/>
              <a:ext cx="723014" cy="627321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07E9160C-913E-2446-9446-525AC0D56B19}"/>
                </a:ext>
              </a:extLst>
            </p:cNvPr>
            <p:cNvCxnSpPr>
              <a:cxnSpLocks/>
            </p:cNvCxnSpPr>
            <p:nvPr/>
          </p:nvCxnSpPr>
          <p:spPr>
            <a:xfrm>
              <a:off x="6804270" y="4020853"/>
              <a:ext cx="887819" cy="559980"/>
            </a:xfrm>
            <a:prstGeom prst="curvedConnector3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8712157C-A0E1-3F4E-AB92-38BD7C0E494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35945" y="4020853"/>
              <a:ext cx="725106" cy="482112"/>
            </a:xfrm>
            <a:prstGeom prst="curvedConnector3">
              <a:avLst>
                <a:gd name="adj1" fmla="val 23016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B48C0D-D005-4A4A-93B1-271B303327BF}"/>
              </a:ext>
            </a:extLst>
          </p:cNvPr>
          <p:cNvCxnSpPr>
            <a:cxnSpLocks/>
          </p:cNvCxnSpPr>
          <p:nvPr/>
        </p:nvCxnSpPr>
        <p:spPr>
          <a:xfrm rot="21061843">
            <a:off x="1552353" y="1488558"/>
            <a:ext cx="520996" cy="232853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4CE2FB-46E4-F347-BAC1-DA8CA3373A41}"/>
              </a:ext>
            </a:extLst>
          </p:cNvPr>
          <p:cNvCxnSpPr>
            <a:cxnSpLocks/>
          </p:cNvCxnSpPr>
          <p:nvPr/>
        </p:nvCxnSpPr>
        <p:spPr>
          <a:xfrm>
            <a:off x="1610832" y="1154436"/>
            <a:ext cx="2363538" cy="2164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A0D66F-692B-A842-886F-03A11D9BEE5A}"/>
              </a:ext>
            </a:extLst>
          </p:cNvPr>
          <p:cNvSpPr txBox="1"/>
          <p:nvPr/>
        </p:nvSpPr>
        <p:spPr>
          <a:xfrm rot="2427537">
            <a:off x="2165777" y="179035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E090D9-9055-B04E-A0EE-8E68E69F17FC}"/>
              </a:ext>
            </a:extLst>
          </p:cNvPr>
          <p:cNvSpPr txBox="1"/>
          <p:nvPr/>
        </p:nvSpPr>
        <p:spPr>
          <a:xfrm rot="3805132">
            <a:off x="1365082" y="2282029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29" name="CustomShape 7">
            <a:extLst>
              <a:ext uri="{FF2B5EF4-FFF2-40B4-BE49-F238E27FC236}">
                <a16:creationId xmlns:a16="http://schemas.microsoft.com/office/drawing/2014/main" id="{D503D0CB-097F-4F49-B4A4-D28D18E9E3D5}"/>
              </a:ext>
            </a:extLst>
          </p:cNvPr>
          <p:cNvSpPr/>
          <p:nvPr/>
        </p:nvSpPr>
        <p:spPr>
          <a:xfrm>
            <a:off x="332188" y="727854"/>
            <a:ext cx="8556631" cy="1568206"/>
          </a:xfrm>
          <a:prstGeom prst="rect">
            <a:avLst/>
          </a:prstGeom>
          <a:solidFill>
            <a:schemeClr val="bg1"/>
          </a:solidFill>
          <a:ln w="25560">
            <a:solidFill>
              <a:srgbClr val="C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en-US" sz="2400" b="0" strike="noStrike" spc="-1" dirty="0">
              <a:solidFill>
                <a:srgbClr val="FF0000"/>
              </a:solidFill>
              <a:latin typeface="Arial"/>
              <a:ea typeface="ＭＳ Ｐゴシック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Thermal neutron sensitivity depends on the device manufacturing process </a:t>
            </a:r>
            <a:r>
              <a:rPr lang="en-US" sz="2400" b="1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(how much </a:t>
            </a:r>
            <a:r>
              <a:rPr lang="en-US" sz="2400" b="1" strike="noStrike" spc="-1" baseline="30000" dirty="0">
                <a:solidFill>
                  <a:srgbClr val="FF0000"/>
                </a:solidFill>
                <a:latin typeface="Arial"/>
                <a:ea typeface="ＭＳ Ｐゴシック"/>
              </a:rPr>
              <a:t>10</a:t>
            </a:r>
            <a:r>
              <a:rPr lang="en-US" sz="2400" b="1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B?)</a:t>
            </a: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B64D1DC5-04BA-A044-AD63-E368A2F2D4D4}"/>
              </a:ext>
            </a:extLst>
          </p:cNvPr>
          <p:cNvSpPr/>
          <p:nvPr/>
        </p:nvSpPr>
        <p:spPr>
          <a:xfrm>
            <a:off x="329067" y="2652338"/>
            <a:ext cx="8559752" cy="1568206"/>
          </a:xfrm>
          <a:prstGeom prst="rect">
            <a:avLst/>
          </a:prstGeom>
          <a:solidFill>
            <a:schemeClr val="bg1"/>
          </a:solidFill>
          <a:ln w="25560">
            <a:solidFill>
              <a:srgbClr val="C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en-US" sz="2400" b="0" strike="noStrike" spc="-1" dirty="0">
              <a:solidFill>
                <a:srgbClr val="FF0000"/>
              </a:solidFill>
              <a:latin typeface="Arial"/>
              <a:ea typeface="ＭＳ Ｐゴシック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Thermal neutron flux strongly depends on the environmental conditions </a:t>
            </a:r>
            <a:r>
              <a:rPr lang="en-US" sz="2400" b="1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(how many thermal neutrons?)</a:t>
            </a:r>
          </a:p>
          <a:p>
            <a:pPr algn="ctr"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39" name="CustomShape 2">
            <a:extLst>
              <a:ext uri="{FF2B5EF4-FFF2-40B4-BE49-F238E27FC236}">
                <a16:creationId xmlns:a16="http://schemas.microsoft.com/office/drawing/2014/main" id="{F93F03C6-5C11-6B47-84CA-D0D2623389A2}"/>
              </a:ext>
            </a:extLst>
          </p:cNvPr>
          <p:cNvSpPr/>
          <p:nvPr/>
        </p:nvSpPr>
        <p:spPr>
          <a:xfrm>
            <a:off x="8882037" y="4875840"/>
            <a:ext cx="29544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7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554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23640" y="945000"/>
            <a:ext cx="8712360" cy="39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Background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1" strike="noStrike" spc="-1" dirty="0">
                <a:latin typeface="Arial"/>
                <a:ea typeface="ＭＳ Ｐゴシック"/>
              </a:rPr>
              <a:t>Beamlines: </a:t>
            </a:r>
            <a:r>
              <a:rPr lang="en-US" sz="2400" b="1" strike="noStrike" spc="-1" dirty="0" err="1">
                <a:latin typeface="Arial"/>
                <a:ea typeface="ＭＳ Ｐゴシック"/>
              </a:rPr>
              <a:t>ChipIR</a:t>
            </a:r>
            <a:r>
              <a:rPr lang="en-US" sz="2400" b="1" strike="noStrike" spc="-1" dirty="0">
                <a:latin typeface="Arial"/>
                <a:ea typeface="ＭＳ Ｐゴシック"/>
              </a:rPr>
              <a:t> and ROTAX</a:t>
            </a:r>
            <a:endParaRPr lang="en-US" sz="2400" b="1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Computing Devices and Configurations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Neutrons Sensitivity of COTS Devices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</a:t>
            </a:r>
            <a:r>
              <a:rPr lang="en-US" sz="2400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Flux and Devices FIT rates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Conclusions and Future Work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</a:pP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87280" y="396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Outline</a:t>
            </a:r>
            <a:endParaRPr lang="en-US" sz="3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1937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Picture 2"/>
          <p:cNvPicPr/>
          <p:nvPr/>
        </p:nvPicPr>
        <p:blipFill>
          <a:blip r:embed="rId2"/>
          <a:stretch/>
        </p:blipFill>
        <p:spPr>
          <a:xfrm>
            <a:off x="5508000" y="1010520"/>
            <a:ext cx="3543840" cy="1965600"/>
          </a:xfrm>
          <a:prstGeom prst="rect">
            <a:avLst/>
          </a:prstGeom>
          <a:ln>
            <a:noFill/>
          </a:ln>
        </p:spPr>
      </p:pic>
      <p:pic>
        <p:nvPicPr>
          <p:cNvPr id="485" name="Picture 4"/>
          <p:cNvPicPr/>
          <p:nvPr/>
        </p:nvPicPr>
        <p:blipFill>
          <a:blip r:embed="rId3"/>
          <a:stretch/>
        </p:blipFill>
        <p:spPr>
          <a:xfrm>
            <a:off x="467640" y="996480"/>
            <a:ext cx="2684520" cy="1979640"/>
          </a:xfrm>
          <a:prstGeom prst="rect">
            <a:avLst/>
          </a:prstGeom>
          <a:ln>
            <a:noFill/>
          </a:ln>
        </p:spPr>
      </p:pic>
      <p:sp>
        <p:nvSpPr>
          <p:cNvPr id="486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ChipIR and ROTAX (RAL, UK)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6665400" y="610560"/>
            <a:ext cx="10008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C00000"/>
                </a:solidFill>
                <a:latin typeface="Arial"/>
                <a:ea typeface="ＭＳ Ｐゴシック"/>
              </a:rPr>
              <a:t>ChipIR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1243440" y="635760"/>
            <a:ext cx="10540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70C0"/>
                </a:solidFill>
                <a:latin typeface="Arial"/>
                <a:ea typeface="ＭＳ Ｐゴシック"/>
              </a:rPr>
              <a:t>ROTAX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89" name="CustomShape 4"/>
          <p:cNvSpPr/>
          <p:nvPr/>
        </p:nvSpPr>
        <p:spPr>
          <a:xfrm>
            <a:off x="6092280" y="2975760"/>
            <a:ext cx="263772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Flux ~5x10</a:t>
            </a:r>
            <a:r>
              <a:rPr lang="en-US" sz="22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6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n/cm</a:t>
            </a:r>
            <a:r>
              <a:rPr lang="en-US" sz="22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/s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Multiple boards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90" name="CustomShape 5"/>
          <p:cNvSpPr/>
          <p:nvPr/>
        </p:nvSpPr>
        <p:spPr>
          <a:xfrm>
            <a:off x="579600" y="3002040"/>
            <a:ext cx="24195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Flux ~2x10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5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n/cm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/s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One board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(Titan V in the pic)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1" name="CustomShape 6"/>
          <p:cNvSpPr/>
          <p:nvPr/>
        </p:nvSpPr>
        <p:spPr>
          <a:xfrm>
            <a:off x="3154680" y="1145160"/>
            <a:ext cx="2416320" cy="16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Identical setups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DUT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code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input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support HW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2" name="CustomShape 7"/>
          <p:cNvSpPr/>
          <p:nvPr/>
        </p:nvSpPr>
        <p:spPr>
          <a:xfrm>
            <a:off x="8902197" y="4875840"/>
            <a:ext cx="29544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8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icture 2"/>
          <p:cNvPicPr/>
          <p:nvPr/>
        </p:nvPicPr>
        <p:blipFill>
          <a:blip r:embed="rId2"/>
          <a:stretch/>
        </p:blipFill>
        <p:spPr>
          <a:xfrm>
            <a:off x="5508000" y="1010520"/>
            <a:ext cx="3543840" cy="1965600"/>
          </a:xfrm>
          <a:prstGeom prst="rect">
            <a:avLst/>
          </a:prstGeom>
          <a:ln>
            <a:noFill/>
          </a:ln>
        </p:spPr>
      </p:pic>
      <p:pic>
        <p:nvPicPr>
          <p:cNvPr id="494" name="Picture 4"/>
          <p:cNvPicPr/>
          <p:nvPr/>
        </p:nvPicPr>
        <p:blipFill>
          <a:blip r:embed="rId3"/>
          <a:stretch/>
        </p:blipFill>
        <p:spPr>
          <a:xfrm>
            <a:off x="467640" y="996480"/>
            <a:ext cx="2684520" cy="1979640"/>
          </a:xfrm>
          <a:prstGeom prst="rect">
            <a:avLst/>
          </a:prstGeom>
          <a:ln>
            <a:noFill/>
          </a:ln>
        </p:spPr>
      </p:pic>
      <p:sp>
        <p:nvSpPr>
          <p:cNvPr id="495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ChipIR and ROTAX (RAL, UK)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3154680" y="1145160"/>
            <a:ext cx="2416320" cy="16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Identical setups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DUT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code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input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support HW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6665400" y="610560"/>
            <a:ext cx="10008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C00000"/>
                </a:solidFill>
                <a:latin typeface="Arial"/>
                <a:ea typeface="ＭＳ Ｐゴシック"/>
              </a:rPr>
              <a:t>ChipIR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1243440" y="635760"/>
            <a:ext cx="10540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70C0"/>
                </a:solidFill>
                <a:latin typeface="Arial"/>
                <a:ea typeface="ＭＳ Ｐゴシック"/>
              </a:rPr>
              <a:t>ROTAX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6092280" y="2975760"/>
            <a:ext cx="263772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Flux ~5x10</a:t>
            </a:r>
            <a:r>
              <a:rPr lang="en-US" sz="22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6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n/cm</a:t>
            </a:r>
            <a:r>
              <a:rPr lang="en-US" sz="22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/s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Multiple boards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579600" y="3002040"/>
            <a:ext cx="24195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Flux ~2x10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5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n/cm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/s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One board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(Titan V in the pic)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01" name="Picture 9"/>
          <p:cNvPicPr/>
          <p:nvPr/>
        </p:nvPicPr>
        <p:blipFill>
          <a:blip r:embed="rId4"/>
          <a:stretch/>
        </p:blipFill>
        <p:spPr>
          <a:xfrm>
            <a:off x="2627640" y="839520"/>
            <a:ext cx="3669480" cy="2920320"/>
          </a:xfrm>
          <a:prstGeom prst="rect">
            <a:avLst/>
          </a:prstGeom>
          <a:ln w="50760">
            <a:solidFill>
              <a:schemeClr val="accent2"/>
            </a:solidFill>
            <a:round/>
          </a:ln>
        </p:spPr>
      </p:pic>
      <p:sp>
        <p:nvSpPr>
          <p:cNvPr id="502" name="CustomShape 7"/>
          <p:cNvSpPr/>
          <p:nvPr/>
        </p:nvSpPr>
        <p:spPr>
          <a:xfrm>
            <a:off x="8902197" y="4875840"/>
            <a:ext cx="29544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9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579600" y="3002040"/>
            <a:ext cx="24195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Flux ~2x10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5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n/cm</a:t>
            </a:r>
            <a:r>
              <a:rPr lang="en-US" sz="20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/s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One board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(Titan V in the pic)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6092280" y="2975760"/>
            <a:ext cx="263772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Flux ~5x10</a:t>
            </a:r>
            <a:r>
              <a:rPr lang="en-US" sz="22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6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n/cm</a:t>
            </a:r>
            <a:r>
              <a:rPr lang="en-US" sz="2200" b="0" strike="noStrike" spc="-1" baseline="30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/s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Multiple boards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05" name="Picture 2"/>
          <p:cNvPicPr/>
          <p:nvPr/>
        </p:nvPicPr>
        <p:blipFill>
          <a:blip r:embed="rId2"/>
          <a:stretch/>
        </p:blipFill>
        <p:spPr>
          <a:xfrm>
            <a:off x="5508000" y="1010520"/>
            <a:ext cx="3543840" cy="1965600"/>
          </a:xfrm>
          <a:prstGeom prst="rect">
            <a:avLst/>
          </a:prstGeom>
          <a:ln>
            <a:noFill/>
          </a:ln>
        </p:spPr>
      </p:pic>
      <p:pic>
        <p:nvPicPr>
          <p:cNvPr id="506" name="Picture 4"/>
          <p:cNvPicPr/>
          <p:nvPr/>
        </p:nvPicPr>
        <p:blipFill>
          <a:blip r:embed="rId3"/>
          <a:stretch/>
        </p:blipFill>
        <p:spPr>
          <a:xfrm>
            <a:off x="467640" y="996480"/>
            <a:ext cx="2684520" cy="1979640"/>
          </a:xfrm>
          <a:prstGeom prst="rect">
            <a:avLst/>
          </a:prstGeom>
          <a:ln>
            <a:noFill/>
          </a:ln>
        </p:spPr>
      </p:pic>
      <p:sp>
        <p:nvSpPr>
          <p:cNvPr id="507" name="CustomShape 3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ChipIR and ROTAX (RAL, UK)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08" name="CustomShape 4"/>
          <p:cNvSpPr/>
          <p:nvPr/>
        </p:nvSpPr>
        <p:spPr>
          <a:xfrm>
            <a:off x="3154680" y="1145160"/>
            <a:ext cx="2416320" cy="16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Identical setups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DUT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code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input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-Same support HW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09" name="Picture 9"/>
          <p:cNvPicPr/>
          <p:nvPr/>
        </p:nvPicPr>
        <p:blipFill>
          <a:blip r:embed="rId4"/>
          <a:stretch/>
        </p:blipFill>
        <p:spPr>
          <a:xfrm>
            <a:off x="2661480" y="839520"/>
            <a:ext cx="3669480" cy="2920320"/>
          </a:xfrm>
          <a:prstGeom prst="rect">
            <a:avLst/>
          </a:prstGeom>
          <a:ln w="50760">
            <a:solidFill>
              <a:schemeClr val="accent2"/>
            </a:solidFill>
            <a:round/>
          </a:ln>
        </p:spPr>
      </p:pic>
      <p:sp>
        <p:nvSpPr>
          <p:cNvPr id="510" name="CustomShape 5"/>
          <p:cNvSpPr/>
          <p:nvPr/>
        </p:nvSpPr>
        <p:spPr>
          <a:xfrm>
            <a:off x="6665400" y="610560"/>
            <a:ext cx="10008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C00000"/>
                </a:solidFill>
                <a:latin typeface="Arial"/>
                <a:ea typeface="ＭＳ Ｐゴシック"/>
              </a:rPr>
              <a:t>ChipIR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11" name="CustomShape 6"/>
          <p:cNvSpPr/>
          <p:nvPr/>
        </p:nvSpPr>
        <p:spPr>
          <a:xfrm>
            <a:off x="1243440" y="635760"/>
            <a:ext cx="10540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70C0"/>
                </a:solidFill>
                <a:latin typeface="Arial"/>
                <a:ea typeface="ＭＳ Ｐゴシック"/>
              </a:rPr>
              <a:t>ROTAX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12" name="CustomShape 7"/>
          <p:cNvSpPr/>
          <p:nvPr/>
        </p:nvSpPr>
        <p:spPr>
          <a:xfrm>
            <a:off x="190080" y="4116960"/>
            <a:ext cx="32396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Most neutrons at </a:t>
            </a:r>
            <a:r>
              <a:rPr lang="en-US" sz="24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ROTAX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are thermals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13" name="CustomShape 8"/>
          <p:cNvSpPr/>
          <p:nvPr/>
        </p:nvSpPr>
        <p:spPr>
          <a:xfrm>
            <a:off x="5508000" y="4116960"/>
            <a:ext cx="35438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Most neutrons at </a:t>
            </a:r>
            <a:r>
              <a:rPr lang="en-US" sz="2400" b="0" strike="noStrike" spc="-1">
                <a:solidFill>
                  <a:srgbClr val="C00000"/>
                </a:solidFill>
                <a:latin typeface="Arial"/>
                <a:ea typeface="ＭＳ Ｐゴシック"/>
              </a:rPr>
              <a:t>ChipIR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 have high energy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14" name="CustomShape 9"/>
          <p:cNvSpPr/>
          <p:nvPr/>
        </p:nvSpPr>
        <p:spPr>
          <a:xfrm flipH="1">
            <a:off x="1978920" y="3479760"/>
            <a:ext cx="1086840" cy="74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38160">
            <a:solidFill>
              <a:srgbClr val="0070C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5" name="CustomShape 10"/>
          <p:cNvSpPr/>
          <p:nvPr/>
        </p:nvSpPr>
        <p:spPr>
          <a:xfrm>
            <a:off x="6084000" y="3479760"/>
            <a:ext cx="719280" cy="74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38160">
            <a:solidFill>
              <a:srgbClr val="C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11"/>
          <p:cNvSpPr/>
          <p:nvPr/>
        </p:nvSpPr>
        <p:spPr>
          <a:xfrm>
            <a:off x="2928600" y="1993680"/>
            <a:ext cx="1604520" cy="1814040"/>
          </a:xfrm>
          <a:prstGeom prst="ellipse">
            <a:avLst/>
          </a:prstGeom>
          <a:noFill/>
          <a:ln w="25560" cap="rnd">
            <a:solidFill>
              <a:schemeClr val="accent2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12"/>
          <p:cNvSpPr/>
          <p:nvPr/>
        </p:nvSpPr>
        <p:spPr>
          <a:xfrm>
            <a:off x="4838760" y="832680"/>
            <a:ext cx="1604520" cy="2786760"/>
          </a:xfrm>
          <a:prstGeom prst="ellipse">
            <a:avLst/>
          </a:prstGeom>
          <a:noFill/>
          <a:ln w="25560" cap="rnd">
            <a:solidFill>
              <a:srgbClr val="C0000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13"/>
          <p:cNvSpPr/>
          <p:nvPr/>
        </p:nvSpPr>
        <p:spPr>
          <a:xfrm>
            <a:off x="8792280" y="4875840"/>
            <a:ext cx="405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10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23640" y="945000"/>
            <a:ext cx="8712360" cy="39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Background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Beamlines: </a:t>
            </a:r>
            <a:r>
              <a:rPr lang="en-US" sz="2400" b="0" strike="noStrike" spc="-1" dirty="0" err="1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ChipIR</a:t>
            </a: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 and ROTAX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1" strike="noStrike" spc="-1" dirty="0">
                <a:latin typeface="Arial"/>
                <a:ea typeface="ＭＳ Ｐゴシック"/>
              </a:rPr>
              <a:t>Computing Devices and Configurations</a:t>
            </a:r>
            <a:endParaRPr lang="en-US" sz="2400" b="1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Neutrons Sensitivity of COTS Devices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</a:t>
            </a:r>
            <a:r>
              <a:rPr lang="en-US" sz="2400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Flux and Devices FIT rates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Conclusions and Future Work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</a:pP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87280" y="396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Outline</a:t>
            </a:r>
            <a:endParaRPr lang="en-US" sz="3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7372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Tested Devices and Configurations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520" name="Picture 2"/>
          <p:cNvPicPr/>
          <p:nvPr/>
        </p:nvPicPr>
        <p:blipFill>
          <a:blip r:embed="rId2"/>
          <a:stretch/>
        </p:blipFill>
        <p:spPr>
          <a:xfrm>
            <a:off x="-108360" y="2573280"/>
            <a:ext cx="1963800" cy="1107360"/>
          </a:xfrm>
          <a:prstGeom prst="rect">
            <a:avLst/>
          </a:prstGeom>
          <a:ln>
            <a:noFill/>
          </a:ln>
        </p:spPr>
      </p:pic>
      <p:pic>
        <p:nvPicPr>
          <p:cNvPr id="521" name="Picture 4"/>
          <p:cNvPicPr/>
          <p:nvPr/>
        </p:nvPicPr>
        <p:blipFill>
          <a:blip r:embed="rId3"/>
          <a:stretch/>
        </p:blipFill>
        <p:spPr>
          <a:xfrm>
            <a:off x="405360" y="3761640"/>
            <a:ext cx="904680" cy="917280"/>
          </a:xfrm>
          <a:prstGeom prst="rect">
            <a:avLst/>
          </a:prstGeom>
          <a:ln>
            <a:noFill/>
          </a:ln>
        </p:spPr>
      </p:pic>
      <p:pic>
        <p:nvPicPr>
          <p:cNvPr id="522" name="Picture 2"/>
          <p:cNvPicPr/>
          <p:nvPr/>
        </p:nvPicPr>
        <p:blipFill>
          <a:blip r:embed="rId4"/>
          <a:stretch/>
        </p:blipFill>
        <p:spPr>
          <a:xfrm>
            <a:off x="124920" y="665640"/>
            <a:ext cx="1465920" cy="1036440"/>
          </a:xfrm>
          <a:prstGeom prst="rect">
            <a:avLst/>
          </a:prstGeom>
          <a:ln>
            <a:noFill/>
          </a:ln>
        </p:spPr>
      </p:pic>
      <p:pic>
        <p:nvPicPr>
          <p:cNvPr id="523" name="Imagem 5"/>
          <p:cNvPicPr/>
          <p:nvPr/>
        </p:nvPicPr>
        <p:blipFill>
          <a:blip r:embed="rId5"/>
          <a:stretch/>
        </p:blipFill>
        <p:spPr>
          <a:xfrm>
            <a:off x="183960" y="1723680"/>
            <a:ext cx="1270080" cy="851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1801800" y="578160"/>
            <a:ext cx="2724120" cy="109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C00000"/>
                </a:solidFill>
                <a:latin typeface="Arial"/>
                <a:ea typeface="ＭＳ Ｐゴシック"/>
              </a:rPr>
              <a:t>Xilinx FPGA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28nm, planar CMOS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TSMC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1783080" y="1707480"/>
            <a:ext cx="198216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Intel Xeon Phi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22nm, Tri-gate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1822320" y="2615760"/>
            <a:ext cx="3376440" cy="109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8000"/>
                </a:solidFill>
                <a:latin typeface="Arial"/>
                <a:ea typeface="ＭＳ Ｐゴシック"/>
              </a:rPr>
              <a:t>3x NVIDIA GPUs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K20: 28nm, planar CMOS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Titan X-V: 16nm, FinFET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27" name="CustomShape 5"/>
          <p:cNvSpPr/>
          <p:nvPr/>
        </p:nvSpPr>
        <p:spPr>
          <a:xfrm>
            <a:off x="1789200" y="3840120"/>
            <a:ext cx="3053520" cy="109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7030A0"/>
                </a:solidFill>
                <a:latin typeface="Arial"/>
                <a:ea typeface="ＭＳ Ｐゴシック"/>
              </a:rPr>
              <a:t>AMD APU (CPU+GPU)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28nm, planar CMOS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Global Foundries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28" name="CustomShape 6"/>
          <p:cNvSpPr/>
          <p:nvPr/>
        </p:nvSpPr>
        <p:spPr>
          <a:xfrm>
            <a:off x="8799120" y="4875840"/>
            <a:ext cx="3913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11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Tested Devices and Configurations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530" name="Picture 2"/>
          <p:cNvPicPr/>
          <p:nvPr/>
        </p:nvPicPr>
        <p:blipFill>
          <a:blip r:embed="rId2"/>
          <a:stretch/>
        </p:blipFill>
        <p:spPr>
          <a:xfrm>
            <a:off x="-108360" y="2573280"/>
            <a:ext cx="1963800" cy="1107360"/>
          </a:xfrm>
          <a:prstGeom prst="rect">
            <a:avLst/>
          </a:prstGeom>
          <a:ln>
            <a:noFill/>
          </a:ln>
        </p:spPr>
      </p:pic>
      <p:pic>
        <p:nvPicPr>
          <p:cNvPr id="531" name="Picture 4"/>
          <p:cNvPicPr/>
          <p:nvPr/>
        </p:nvPicPr>
        <p:blipFill>
          <a:blip r:embed="rId3"/>
          <a:stretch/>
        </p:blipFill>
        <p:spPr>
          <a:xfrm>
            <a:off x="405360" y="3761640"/>
            <a:ext cx="904680" cy="917280"/>
          </a:xfrm>
          <a:prstGeom prst="rect">
            <a:avLst/>
          </a:prstGeom>
          <a:ln>
            <a:noFill/>
          </a:ln>
        </p:spPr>
      </p:pic>
      <p:pic>
        <p:nvPicPr>
          <p:cNvPr id="532" name="Picture 2"/>
          <p:cNvPicPr/>
          <p:nvPr/>
        </p:nvPicPr>
        <p:blipFill>
          <a:blip r:embed="rId4"/>
          <a:stretch/>
        </p:blipFill>
        <p:spPr>
          <a:xfrm>
            <a:off x="124920" y="665640"/>
            <a:ext cx="1465920" cy="1036440"/>
          </a:xfrm>
          <a:prstGeom prst="rect">
            <a:avLst/>
          </a:prstGeom>
          <a:ln>
            <a:noFill/>
          </a:ln>
        </p:spPr>
      </p:pic>
      <p:pic>
        <p:nvPicPr>
          <p:cNvPr id="533" name="Imagem 5"/>
          <p:cNvPicPr/>
          <p:nvPr/>
        </p:nvPicPr>
        <p:blipFill>
          <a:blip r:embed="rId5"/>
          <a:stretch/>
        </p:blipFill>
        <p:spPr>
          <a:xfrm>
            <a:off x="183960" y="1723680"/>
            <a:ext cx="1270080" cy="851760"/>
          </a:xfrm>
          <a:prstGeom prst="rect">
            <a:avLst/>
          </a:prstGeom>
          <a:ln>
            <a:noFill/>
          </a:ln>
        </p:spPr>
      </p:pic>
      <p:sp>
        <p:nvSpPr>
          <p:cNvPr id="534" name="CustomShape 2"/>
          <p:cNvSpPr/>
          <p:nvPr/>
        </p:nvSpPr>
        <p:spPr>
          <a:xfrm>
            <a:off x="1801800" y="578160"/>
            <a:ext cx="2724120" cy="109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C00000"/>
                </a:solidFill>
                <a:latin typeface="Arial"/>
                <a:ea typeface="ＭＳ Ｐゴシック"/>
              </a:rPr>
              <a:t>Xilinx FPGA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28nm, planar CMOS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TSMC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1783080" y="1707480"/>
            <a:ext cx="1982160" cy="76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Intel Xeon Phi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22nm, Tri-gate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6" name="CustomShape 4"/>
          <p:cNvSpPr/>
          <p:nvPr/>
        </p:nvSpPr>
        <p:spPr>
          <a:xfrm>
            <a:off x="1822320" y="2615760"/>
            <a:ext cx="3376440" cy="109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8000"/>
                </a:solidFill>
                <a:latin typeface="Arial"/>
                <a:ea typeface="ＭＳ Ｐゴシック"/>
              </a:rPr>
              <a:t>3x NVIDIA GPUs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K20: 28nm, planar CMOS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Titan X-V: 16nm, FinFET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7" name="CustomShape 5"/>
          <p:cNvSpPr/>
          <p:nvPr/>
        </p:nvSpPr>
        <p:spPr>
          <a:xfrm>
            <a:off x="1789200" y="3840120"/>
            <a:ext cx="3053520" cy="109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7030A0"/>
                </a:solidFill>
                <a:latin typeface="Arial"/>
                <a:ea typeface="ＭＳ Ｐゴシック"/>
              </a:rPr>
              <a:t>AMD APU (CPU+GPU)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28nm, planar CMOS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Global Foundries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38" name="Imagem 3"/>
          <p:cNvPicPr/>
          <p:nvPr/>
        </p:nvPicPr>
        <p:blipFill>
          <a:blip r:embed="rId6"/>
          <a:stretch/>
        </p:blipFill>
        <p:spPr>
          <a:xfrm>
            <a:off x="7085880" y="705960"/>
            <a:ext cx="1994760" cy="1865160"/>
          </a:xfrm>
          <a:prstGeom prst="rect">
            <a:avLst/>
          </a:prstGeom>
          <a:ln>
            <a:noFill/>
          </a:ln>
        </p:spPr>
      </p:pic>
      <p:pic>
        <p:nvPicPr>
          <p:cNvPr id="539" name="Imagem 6"/>
          <p:cNvPicPr/>
          <p:nvPr/>
        </p:nvPicPr>
        <p:blipFill>
          <a:blip r:embed="rId7"/>
          <a:stretch/>
        </p:blipFill>
        <p:spPr>
          <a:xfrm>
            <a:off x="7173000" y="2764800"/>
            <a:ext cx="1820160" cy="1581840"/>
          </a:xfrm>
          <a:prstGeom prst="rect">
            <a:avLst/>
          </a:prstGeom>
          <a:ln>
            <a:noFill/>
          </a:ln>
        </p:spPr>
      </p:pic>
      <p:pic>
        <p:nvPicPr>
          <p:cNvPr id="541" name="Picture 13"/>
          <p:cNvPicPr/>
          <p:nvPr/>
        </p:nvPicPr>
        <p:blipFill>
          <a:blip r:embed="rId8"/>
          <a:stretch/>
        </p:blipFill>
        <p:spPr>
          <a:xfrm>
            <a:off x="5220000" y="2139840"/>
            <a:ext cx="1845360" cy="1221120"/>
          </a:xfrm>
          <a:prstGeom prst="rect">
            <a:avLst/>
          </a:prstGeom>
          <a:ln>
            <a:noFill/>
          </a:ln>
        </p:spPr>
      </p:pic>
      <p:pic>
        <p:nvPicPr>
          <p:cNvPr id="544" name="Imagem 4"/>
          <p:cNvPicPr/>
          <p:nvPr/>
        </p:nvPicPr>
        <p:blipFill>
          <a:blip r:embed="rId9"/>
          <a:srcRect r="19247"/>
          <a:stretch/>
        </p:blipFill>
        <p:spPr>
          <a:xfrm>
            <a:off x="5491080" y="750240"/>
            <a:ext cx="1484280" cy="1216080"/>
          </a:xfrm>
          <a:prstGeom prst="rect">
            <a:avLst/>
          </a:prstGeom>
          <a:ln>
            <a:noFill/>
          </a:ln>
        </p:spPr>
      </p:pic>
      <p:pic>
        <p:nvPicPr>
          <p:cNvPr id="545" name="Google Shape;184;p17"/>
          <p:cNvPicPr/>
          <p:nvPr/>
        </p:nvPicPr>
        <p:blipFill>
          <a:blip r:embed="rId10"/>
          <a:stretch/>
        </p:blipFill>
        <p:spPr>
          <a:xfrm>
            <a:off x="4860000" y="3721320"/>
            <a:ext cx="2434320" cy="997560"/>
          </a:xfrm>
          <a:prstGeom prst="rect">
            <a:avLst/>
          </a:prstGeom>
          <a:ln>
            <a:noFill/>
          </a:ln>
        </p:spPr>
      </p:pic>
      <p:sp>
        <p:nvSpPr>
          <p:cNvPr id="546" name="CustomShape 9"/>
          <p:cNvSpPr/>
          <p:nvPr/>
        </p:nvSpPr>
        <p:spPr>
          <a:xfrm>
            <a:off x="8799120" y="4875840"/>
            <a:ext cx="39132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11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23640" y="945000"/>
            <a:ext cx="8712360" cy="39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Background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Beamlines: </a:t>
            </a:r>
            <a:r>
              <a:rPr lang="en-US" sz="2400" b="0" strike="noStrike" spc="-1" dirty="0" err="1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ChipIR</a:t>
            </a: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 and ROTAX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Computing Devices and Configurations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1" strike="noStrike" spc="-1" dirty="0">
                <a:latin typeface="Arial"/>
                <a:ea typeface="ＭＳ Ｐゴシック"/>
              </a:rPr>
              <a:t>Thermal Neutrons Sensitivity of COTS Devices</a:t>
            </a:r>
            <a:endParaRPr lang="en-US" sz="2400" b="1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</a:t>
            </a:r>
            <a:r>
              <a:rPr lang="en-US" sz="2400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Flux and Devices FIT rates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Conclusions and Future Work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</a:pP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87280" y="396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Outline</a:t>
            </a:r>
            <a:endParaRPr lang="en-US" sz="3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7824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0" y="-20520"/>
            <a:ext cx="914184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Thermal vs High Energy Neutrons Cross Section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8792280" y="4875840"/>
            <a:ext cx="405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49" name="Picture 54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1587" y="683374"/>
            <a:ext cx="8218666" cy="2848132"/>
          </a:xfrm>
          <a:prstGeom prst="rect">
            <a:avLst/>
          </a:prstGeom>
          <a:ln>
            <a:noFill/>
          </a:ln>
        </p:spPr>
      </p:pic>
      <p:pic>
        <p:nvPicPr>
          <p:cNvPr id="550" name="Imagem 5"/>
          <p:cNvPicPr/>
          <p:nvPr/>
        </p:nvPicPr>
        <p:blipFill>
          <a:blip r:embed="rId3"/>
          <a:stretch/>
        </p:blipFill>
        <p:spPr>
          <a:xfrm>
            <a:off x="2477385" y="3423160"/>
            <a:ext cx="1020725" cy="553417"/>
          </a:xfrm>
          <a:prstGeom prst="rect">
            <a:avLst/>
          </a:prstGeom>
          <a:ln>
            <a:noFill/>
          </a:ln>
        </p:spPr>
      </p:pic>
      <p:pic>
        <p:nvPicPr>
          <p:cNvPr id="551" name="Picture 12"/>
          <p:cNvPicPr/>
          <p:nvPr/>
        </p:nvPicPr>
        <p:blipFill>
          <a:blip r:embed="rId4"/>
          <a:stretch/>
        </p:blipFill>
        <p:spPr>
          <a:xfrm>
            <a:off x="6039293" y="3423160"/>
            <a:ext cx="1169581" cy="71290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B8C75-624C-3E49-9DED-BA7CB8030A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504" y="69056"/>
            <a:ext cx="9036496" cy="342900"/>
          </a:xfrm>
        </p:spPr>
        <p:txBody>
          <a:bodyPr/>
          <a:lstStyle/>
          <a:p>
            <a:r>
              <a:rPr lang="en-US" dirty="0"/>
              <a:t>Thermal Neutrons: a Known Problem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449635-3890-364A-A4C3-5CED849FF57D}"/>
              </a:ext>
            </a:extLst>
          </p:cNvPr>
          <p:cNvGrpSpPr/>
          <p:nvPr/>
        </p:nvGrpSpPr>
        <p:grpSpPr>
          <a:xfrm>
            <a:off x="395536" y="1646583"/>
            <a:ext cx="3312368" cy="1285207"/>
            <a:chOff x="0" y="699542"/>
            <a:chExt cx="3419872" cy="17016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0D3EFB-A666-BA4C-86BE-DC1A269DC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739" b="5849"/>
            <a:stretch/>
          </p:blipFill>
          <p:spPr>
            <a:xfrm>
              <a:off x="1173757" y="815208"/>
              <a:ext cx="1598043" cy="158601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BCC2F0-F4E3-8948-B57C-F950BC8A83AF}"/>
                </a:ext>
              </a:extLst>
            </p:cNvPr>
            <p:cNvSpPr/>
            <p:nvPr/>
          </p:nvSpPr>
          <p:spPr bwMode="auto">
            <a:xfrm>
              <a:off x="1389781" y="699542"/>
              <a:ext cx="864096" cy="3429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4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He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15D4CB-C6DA-CB49-830C-DEBBC8C8D9A1}"/>
                </a:ext>
              </a:extLst>
            </p:cNvPr>
            <p:cNvSpPr/>
            <p:nvPr/>
          </p:nvSpPr>
          <p:spPr bwMode="auto">
            <a:xfrm>
              <a:off x="0" y="1203598"/>
              <a:ext cx="1224136" cy="3429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Thermal neutron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F7BF06-D9ED-4441-9DF2-910051A63B09}"/>
                </a:ext>
              </a:extLst>
            </p:cNvPr>
            <p:cNvSpPr/>
            <p:nvPr/>
          </p:nvSpPr>
          <p:spPr bwMode="auto">
            <a:xfrm>
              <a:off x="1677813" y="1923678"/>
              <a:ext cx="914400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7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Li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52CDD-26A5-614C-9E80-852C7E75962D}"/>
                </a:ext>
              </a:extLst>
            </p:cNvPr>
            <p:cNvSpPr/>
            <p:nvPr/>
          </p:nvSpPr>
          <p:spPr bwMode="auto">
            <a:xfrm>
              <a:off x="2195736" y="1347614"/>
              <a:ext cx="1224136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Boron 10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A3AADA-DC6E-4B40-A642-B1761979BC88}"/>
                </a:ext>
              </a:extLst>
            </p:cNvPr>
            <p:cNvSpPr/>
            <p:nvPr/>
          </p:nvSpPr>
          <p:spPr bwMode="auto">
            <a:xfrm flipV="1">
              <a:off x="1046660" y="1573125"/>
              <a:ext cx="56219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E54786-DAF3-4248-9BF6-9C82F5C8CC74}"/>
              </a:ext>
            </a:extLst>
          </p:cNvPr>
          <p:cNvSpPr txBox="1"/>
          <p:nvPr/>
        </p:nvSpPr>
        <p:spPr>
          <a:xfrm>
            <a:off x="206259" y="613771"/>
            <a:ext cx="8830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Thermal neutrons: &lt;0.5 eV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Produced by the moderation of high energy neutrons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0A447-ADB1-6B4E-A8B6-9E1755F60268}"/>
              </a:ext>
            </a:extLst>
          </p:cNvPr>
          <p:cNvSpPr txBox="1"/>
          <p:nvPr/>
        </p:nvSpPr>
        <p:spPr>
          <a:xfrm>
            <a:off x="3851920" y="1698362"/>
            <a:ext cx="4600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If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Boron-10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 is present thermal neutrons can generate faults in computing devices*.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84649-D4B8-8544-80FB-FF1D637BCA68}"/>
              </a:ext>
            </a:extLst>
          </p:cNvPr>
          <p:cNvSpPr txBox="1"/>
          <p:nvPr/>
        </p:nvSpPr>
        <p:spPr>
          <a:xfrm>
            <a:off x="5785352" y="2778482"/>
            <a:ext cx="339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*Baumann TNS’00 Dirk TNS’03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14A322-0318-CB4C-A783-95E94014CC75}"/>
              </a:ext>
            </a:extLst>
          </p:cNvPr>
          <p:cNvSpPr txBox="1"/>
          <p:nvPr/>
        </p:nvSpPr>
        <p:spPr>
          <a:xfrm>
            <a:off x="8882032" y="487600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82191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0" y="-20520"/>
            <a:ext cx="914184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Thermal vs High Energy Neutrons Cross Section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8792280" y="4875840"/>
            <a:ext cx="40536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49" name="Picture 54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1587" y="683374"/>
            <a:ext cx="8218666" cy="2848132"/>
          </a:xfrm>
          <a:prstGeom prst="rect">
            <a:avLst/>
          </a:prstGeom>
          <a:ln>
            <a:noFill/>
          </a:ln>
        </p:spPr>
      </p:pic>
      <p:pic>
        <p:nvPicPr>
          <p:cNvPr id="550" name="Imagem 5"/>
          <p:cNvPicPr/>
          <p:nvPr/>
        </p:nvPicPr>
        <p:blipFill>
          <a:blip r:embed="rId3"/>
          <a:stretch/>
        </p:blipFill>
        <p:spPr>
          <a:xfrm>
            <a:off x="2477385" y="3423160"/>
            <a:ext cx="1020725" cy="553417"/>
          </a:xfrm>
          <a:prstGeom prst="rect">
            <a:avLst/>
          </a:prstGeom>
          <a:ln>
            <a:noFill/>
          </a:ln>
        </p:spPr>
      </p:pic>
      <p:pic>
        <p:nvPicPr>
          <p:cNvPr id="551" name="Picture 12"/>
          <p:cNvPicPr/>
          <p:nvPr/>
        </p:nvPicPr>
        <p:blipFill>
          <a:blip r:embed="rId4"/>
          <a:stretch/>
        </p:blipFill>
        <p:spPr>
          <a:xfrm>
            <a:off x="6039293" y="3423160"/>
            <a:ext cx="1169581" cy="712905"/>
          </a:xfrm>
          <a:prstGeom prst="rect">
            <a:avLst/>
          </a:prstGeom>
          <a:ln>
            <a:noFill/>
          </a:ln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65064151-74C8-8B4E-9ADD-4E1083D9E3BC}"/>
              </a:ext>
            </a:extLst>
          </p:cNvPr>
          <p:cNvSpPr/>
          <p:nvPr/>
        </p:nvSpPr>
        <p:spPr>
          <a:xfrm>
            <a:off x="950625" y="3687120"/>
            <a:ext cx="3053520" cy="8632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3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All devices are sensitive to thermals.*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" name="TextShape 4">
            <a:extLst>
              <a:ext uri="{FF2B5EF4-FFF2-40B4-BE49-F238E27FC236}">
                <a16:creationId xmlns:a16="http://schemas.microsoft.com/office/drawing/2014/main" id="{1D177586-677F-1542-A6D1-69DA6FFD9F7E}"/>
              </a:ext>
            </a:extLst>
          </p:cNvPr>
          <p:cNvSpPr txBox="1"/>
          <p:nvPr/>
        </p:nvSpPr>
        <p:spPr>
          <a:xfrm>
            <a:off x="1718145" y="4510080"/>
            <a:ext cx="301752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1400" b="0" strike="noStrike" spc="-1" dirty="0">
                <a:latin typeface="Arial"/>
              </a:rPr>
              <a:t>*more devices in the paper</a:t>
            </a: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5DBFB513-84C6-4441-9FD2-6222AFCA7E89}"/>
              </a:ext>
            </a:extLst>
          </p:cNvPr>
          <p:cNvSpPr/>
          <p:nvPr/>
        </p:nvSpPr>
        <p:spPr>
          <a:xfrm>
            <a:off x="5024870" y="3699965"/>
            <a:ext cx="2962080" cy="863280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93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spc="-1" dirty="0">
                <a:ea typeface="ＭＳ Ｐゴシック"/>
              </a:rPr>
              <a:t>𝜎 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Arial"/>
                <a:ea typeface="ＭＳ Ｐゴシック"/>
              </a:rPr>
              <a:t>high energy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vs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2400" spc="-1" dirty="0">
                <a:ea typeface="ＭＳ Ｐゴシック"/>
              </a:rPr>
              <a:t>𝜎</a:t>
            </a:r>
            <a:r>
              <a:rPr lang="en-US" sz="2000" spc="-1" dirty="0">
                <a:ea typeface="ＭＳ Ｐゴシック"/>
              </a:rPr>
              <a:t> 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Arial"/>
                <a:ea typeface="ＭＳ Ｐゴシック"/>
              </a:rPr>
              <a:t>thermals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depends on device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354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>
            <a:extLst>
              <a:ext uri="{FF2B5EF4-FFF2-40B4-BE49-F238E27FC236}">
                <a16:creationId xmlns:a16="http://schemas.microsoft.com/office/drawing/2014/main" id="{5B080A06-065B-444F-B600-99B5353BAC1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39293" y="3423160"/>
            <a:ext cx="1169581" cy="712905"/>
          </a:xfrm>
          <a:prstGeom prst="rect">
            <a:avLst/>
          </a:prstGeom>
          <a:ln>
            <a:noFill/>
          </a:ln>
        </p:spPr>
      </p:pic>
      <p:sp>
        <p:nvSpPr>
          <p:cNvPr id="547" name="CustomShape 1"/>
          <p:cNvSpPr/>
          <p:nvPr/>
        </p:nvSpPr>
        <p:spPr>
          <a:xfrm>
            <a:off x="0" y="-20520"/>
            <a:ext cx="914184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Thermal vs High Energy Neutrons Cross Section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13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549" name="Picture 54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61587" y="683374"/>
            <a:ext cx="8218666" cy="2848132"/>
          </a:xfrm>
          <a:prstGeom prst="rect">
            <a:avLst/>
          </a:prstGeom>
          <a:ln>
            <a:noFill/>
          </a:ln>
        </p:spPr>
      </p:pic>
      <p:pic>
        <p:nvPicPr>
          <p:cNvPr id="550" name="Imagem 5"/>
          <p:cNvPicPr/>
          <p:nvPr/>
        </p:nvPicPr>
        <p:blipFill>
          <a:blip r:embed="rId4"/>
          <a:stretch/>
        </p:blipFill>
        <p:spPr>
          <a:xfrm>
            <a:off x="2477385" y="3423160"/>
            <a:ext cx="1020725" cy="553417"/>
          </a:xfrm>
          <a:prstGeom prst="rect">
            <a:avLst/>
          </a:prstGeom>
          <a:ln>
            <a:noFill/>
          </a:ln>
        </p:spPr>
      </p:pic>
      <p:sp>
        <p:nvSpPr>
          <p:cNvPr id="10" name="CustomShape 6">
            <a:extLst>
              <a:ext uri="{FF2B5EF4-FFF2-40B4-BE49-F238E27FC236}">
                <a16:creationId xmlns:a16="http://schemas.microsoft.com/office/drawing/2014/main" id="{2EC555C6-4CC6-AE44-BCB7-93A32B317BDB}"/>
              </a:ext>
            </a:extLst>
          </p:cNvPr>
          <p:cNvSpPr/>
          <p:nvPr/>
        </p:nvSpPr>
        <p:spPr>
          <a:xfrm>
            <a:off x="1347037" y="3976577"/>
            <a:ext cx="2970022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B050"/>
                </a:solidFill>
                <a:latin typeface="Arial"/>
                <a:ea typeface="ＭＳ Ｐゴシック"/>
              </a:rPr>
              <a:t>Xeon Phi (average)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𝜎 </a:t>
            </a:r>
            <a:r>
              <a:rPr lang="en-US" sz="2000" b="0" strike="noStrike" spc="-1" baseline="-25000" dirty="0">
                <a:solidFill>
                  <a:srgbClr val="00B050"/>
                </a:solidFill>
                <a:latin typeface="Arial"/>
                <a:ea typeface="ＭＳ Ｐゴシック"/>
              </a:rPr>
              <a:t>high energy </a:t>
            </a:r>
            <a:r>
              <a:rPr lang="en-US" sz="2000" b="0" strike="noStrike" spc="-1" dirty="0">
                <a:solidFill>
                  <a:srgbClr val="00B050"/>
                </a:solidFill>
                <a:latin typeface="Arial"/>
                <a:ea typeface="ＭＳ Ｐゴシック"/>
              </a:rPr>
              <a:t>= 10x </a:t>
            </a: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𝜎 </a:t>
            </a:r>
            <a:r>
              <a:rPr lang="en-US" sz="2000" b="0" strike="noStrike" spc="-1" baseline="-25000" dirty="0">
                <a:solidFill>
                  <a:srgbClr val="00B050"/>
                </a:solidFill>
                <a:latin typeface="Arial"/>
                <a:ea typeface="ＭＳ Ｐゴシック"/>
              </a:rPr>
              <a:t>thermals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E2D1E-E753-AC4B-900F-B93934FE73F7}"/>
              </a:ext>
            </a:extLst>
          </p:cNvPr>
          <p:cNvSpPr/>
          <p:nvPr/>
        </p:nvSpPr>
        <p:spPr>
          <a:xfrm>
            <a:off x="4317059" y="962279"/>
            <a:ext cx="4305946" cy="3014297"/>
          </a:xfrm>
          <a:prstGeom prst="rect">
            <a:avLst/>
          </a:prstGeom>
          <a:solidFill>
            <a:srgbClr val="FFFFFF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759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0" y="-20520"/>
            <a:ext cx="914184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Thermal vs High Energy Neutrons Cross Section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14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549" name="Picture 54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1587" y="683374"/>
            <a:ext cx="8218666" cy="2848132"/>
          </a:xfrm>
          <a:prstGeom prst="rect">
            <a:avLst/>
          </a:prstGeom>
          <a:ln>
            <a:noFill/>
          </a:ln>
        </p:spPr>
      </p:pic>
      <p:pic>
        <p:nvPicPr>
          <p:cNvPr id="550" name="Imagem 5"/>
          <p:cNvPicPr/>
          <p:nvPr/>
        </p:nvPicPr>
        <p:blipFill>
          <a:blip r:embed="rId3"/>
          <a:stretch/>
        </p:blipFill>
        <p:spPr>
          <a:xfrm>
            <a:off x="2477385" y="3423160"/>
            <a:ext cx="1020725" cy="553417"/>
          </a:xfrm>
          <a:prstGeom prst="rect">
            <a:avLst/>
          </a:prstGeom>
          <a:ln>
            <a:noFill/>
          </a:ln>
        </p:spPr>
      </p:pic>
      <p:pic>
        <p:nvPicPr>
          <p:cNvPr id="551" name="Picture 12"/>
          <p:cNvPicPr/>
          <p:nvPr/>
        </p:nvPicPr>
        <p:blipFill>
          <a:blip r:embed="rId4"/>
          <a:stretch/>
        </p:blipFill>
        <p:spPr>
          <a:xfrm>
            <a:off x="6039293" y="3423160"/>
            <a:ext cx="1169581" cy="712905"/>
          </a:xfrm>
          <a:prstGeom prst="rect">
            <a:avLst/>
          </a:prstGeom>
          <a:ln>
            <a:noFill/>
          </a:ln>
        </p:spPr>
      </p:pic>
      <p:sp>
        <p:nvSpPr>
          <p:cNvPr id="10" name="CustomShape 6">
            <a:extLst>
              <a:ext uri="{FF2B5EF4-FFF2-40B4-BE49-F238E27FC236}">
                <a16:creationId xmlns:a16="http://schemas.microsoft.com/office/drawing/2014/main" id="{2EC555C6-4CC6-AE44-BCB7-93A32B317BDB}"/>
              </a:ext>
            </a:extLst>
          </p:cNvPr>
          <p:cNvSpPr/>
          <p:nvPr/>
        </p:nvSpPr>
        <p:spPr>
          <a:xfrm>
            <a:off x="1347037" y="3976577"/>
            <a:ext cx="2970022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B050"/>
                </a:solidFill>
                <a:latin typeface="Arial"/>
                <a:ea typeface="ＭＳ Ｐゴシック"/>
              </a:rPr>
              <a:t>Xeon Phi (average)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𝜎 </a:t>
            </a:r>
            <a:r>
              <a:rPr lang="en-US" sz="2000" b="0" strike="noStrike" spc="-1" baseline="-25000" dirty="0">
                <a:solidFill>
                  <a:srgbClr val="00B050"/>
                </a:solidFill>
                <a:latin typeface="Arial"/>
                <a:ea typeface="ＭＳ Ｐゴシック"/>
              </a:rPr>
              <a:t>high energy </a:t>
            </a:r>
            <a:r>
              <a:rPr lang="en-US" sz="2000" b="0" strike="noStrike" spc="-1" dirty="0">
                <a:solidFill>
                  <a:srgbClr val="00B050"/>
                </a:solidFill>
                <a:latin typeface="Arial"/>
                <a:ea typeface="ＭＳ Ｐゴシック"/>
              </a:rPr>
              <a:t>= 10x </a:t>
            </a: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𝜎 </a:t>
            </a:r>
            <a:r>
              <a:rPr lang="en-US" sz="2000" b="0" strike="noStrike" spc="-1" baseline="-25000" dirty="0">
                <a:solidFill>
                  <a:srgbClr val="00B050"/>
                </a:solidFill>
                <a:latin typeface="Arial"/>
                <a:ea typeface="ＭＳ Ｐゴシック"/>
              </a:rPr>
              <a:t>thermals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49DFED94-188F-454C-9D85-77885C194EA2}"/>
              </a:ext>
            </a:extLst>
          </p:cNvPr>
          <p:cNvSpPr/>
          <p:nvPr/>
        </p:nvSpPr>
        <p:spPr>
          <a:xfrm>
            <a:off x="5248094" y="3976577"/>
            <a:ext cx="2990732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7030A0"/>
                </a:solidFill>
                <a:latin typeface="Arial"/>
                <a:ea typeface="ＭＳ Ｐゴシック"/>
              </a:rPr>
              <a:t>GPUs (average)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7030A0"/>
                </a:solidFill>
                <a:ea typeface="ＭＳ Ｐゴシック"/>
              </a:rPr>
              <a:t>𝜎</a:t>
            </a: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 </a:t>
            </a:r>
            <a:r>
              <a:rPr lang="en-US" sz="2000" b="0" strike="noStrike" spc="-1" baseline="-25000" dirty="0">
                <a:solidFill>
                  <a:srgbClr val="7030A0"/>
                </a:solidFill>
                <a:latin typeface="Arial"/>
                <a:ea typeface="ＭＳ Ｐゴシック"/>
              </a:rPr>
              <a:t>high energy </a:t>
            </a:r>
            <a:r>
              <a:rPr lang="en-US" sz="2000" b="0" strike="noStrike" spc="-1" dirty="0">
                <a:solidFill>
                  <a:srgbClr val="7030A0"/>
                </a:solidFill>
                <a:latin typeface="Arial"/>
                <a:ea typeface="ＭＳ Ｐゴシック"/>
              </a:rPr>
              <a:t>= 2.5x </a:t>
            </a:r>
            <a:r>
              <a:rPr lang="en-US" sz="2000" spc="-1" dirty="0">
                <a:solidFill>
                  <a:srgbClr val="7030A0"/>
                </a:solidFill>
                <a:ea typeface="ＭＳ Ｐゴシック"/>
              </a:rPr>
              <a:t>𝜎</a:t>
            </a: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 </a:t>
            </a:r>
            <a:r>
              <a:rPr lang="en-US" sz="2000" b="0" strike="noStrike" spc="-1" baseline="-25000" dirty="0">
                <a:solidFill>
                  <a:srgbClr val="7030A0"/>
                </a:solidFill>
                <a:latin typeface="Arial"/>
                <a:ea typeface="ＭＳ Ｐゴシック"/>
              </a:rPr>
              <a:t>thermals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C4C96E-8600-714E-8F11-A6965D8453DB}"/>
              </a:ext>
            </a:extLst>
          </p:cNvPr>
          <p:cNvSpPr/>
          <p:nvPr/>
        </p:nvSpPr>
        <p:spPr>
          <a:xfrm>
            <a:off x="198170" y="973661"/>
            <a:ext cx="4305946" cy="3002915"/>
          </a:xfrm>
          <a:prstGeom prst="rect">
            <a:avLst/>
          </a:prstGeom>
          <a:solidFill>
            <a:srgbClr val="FFFFFF">
              <a:alpha val="8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167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0" y="-20520"/>
            <a:ext cx="914184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Thermal vs High Energy Neutrons Cross Section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15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549" name="Picture 54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61587" y="683374"/>
            <a:ext cx="8218666" cy="2848132"/>
          </a:xfrm>
          <a:prstGeom prst="rect">
            <a:avLst/>
          </a:prstGeom>
          <a:ln>
            <a:noFill/>
          </a:ln>
        </p:spPr>
      </p:pic>
      <p:pic>
        <p:nvPicPr>
          <p:cNvPr id="550" name="Imagem 5"/>
          <p:cNvPicPr/>
          <p:nvPr/>
        </p:nvPicPr>
        <p:blipFill>
          <a:blip r:embed="rId3"/>
          <a:stretch/>
        </p:blipFill>
        <p:spPr>
          <a:xfrm>
            <a:off x="2477385" y="3423160"/>
            <a:ext cx="1020725" cy="553417"/>
          </a:xfrm>
          <a:prstGeom prst="rect">
            <a:avLst/>
          </a:prstGeom>
          <a:ln>
            <a:noFill/>
          </a:ln>
        </p:spPr>
      </p:pic>
      <p:pic>
        <p:nvPicPr>
          <p:cNvPr id="551" name="Picture 12"/>
          <p:cNvPicPr/>
          <p:nvPr/>
        </p:nvPicPr>
        <p:blipFill>
          <a:blip r:embed="rId4"/>
          <a:stretch/>
        </p:blipFill>
        <p:spPr>
          <a:xfrm>
            <a:off x="6039293" y="3423160"/>
            <a:ext cx="1169581" cy="712905"/>
          </a:xfrm>
          <a:prstGeom prst="rect">
            <a:avLst/>
          </a:prstGeom>
          <a:ln>
            <a:noFill/>
          </a:ln>
        </p:spPr>
      </p:pic>
      <p:sp>
        <p:nvSpPr>
          <p:cNvPr id="10" name="CustomShape 6">
            <a:extLst>
              <a:ext uri="{FF2B5EF4-FFF2-40B4-BE49-F238E27FC236}">
                <a16:creationId xmlns:a16="http://schemas.microsoft.com/office/drawing/2014/main" id="{2EC555C6-4CC6-AE44-BCB7-93A32B317BDB}"/>
              </a:ext>
            </a:extLst>
          </p:cNvPr>
          <p:cNvSpPr/>
          <p:nvPr/>
        </p:nvSpPr>
        <p:spPr>
          <a:xfrm>
            <a:off x="1347037" y="3976577"/>
            <a:ext cx="2970022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B050"/>
                </a:solidFill>
                <a:latin typeface="Arial"/>
                <a:ea typeface="ＭＳ Ｐゴシック"/>
              </a:rPr>
              <a:t>Xeon Phi (average)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𝜎 </a:t>
            </a:r>
            <a:r>
              <a:rPr lang="en-US" sz="2000" b="0" strike="noStrike" spc="-1" baseline="-25000" dirty="0">
                <a:solidFill>
                  <a:srgbClr val="00B050"/>
                </a:solidFill>
                <a:latin typeface="Arial"/>
                <a:ea typeface="ＭＳ Ｐゴシック"/>
              </a:rPr>
              <a:t>high energy </a:t>
            </a:r>
            <a:r>
              <a:rPr lang="en-US" sz="2000" b="0" strike="noStrike" spc="-1" dirty="0">
                <a:solidFill>
                  <a:srgbClr val="00B050"/>
                </a:solidFill>
                <a:latin typeface="Arial"/>
                <a:ea typeface="ＭＳ Ｐゴシック"/>
              </a:rPr>
              <a:t>= 10x </a:t>
            </a: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𝜎 </a:t>
            </a:r>
            <a:r>
              <a:rPr lang="en-US" sz="2000" b="0" strike="noStrike" spc="-1" baseline="-25000" dirty="0">
                <a:solidFill>
                  <a:srgbClr val="00B050"/>
                </a:solidFill>
                <a:latin typeface="Arial"/>
                <a:ea typeface="ＭＳ Ｐゴシック"/>
              </a:rPr>
              <a:t>thermals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49DFED94-188F-454C-9D85-77885C194EA2}"/>
              </a:ext>
            </a:extLst>
          </p:cNvPr>
          <p:cNvSpPr/>
          <p:nvPr/>
        </p:nvSpPr>
        <p:spPr>
          <a:xfrm>
            <a:off x="5248094" y="3976577"/>
            <a:ext cx="2990732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7030A0"/>
                </a:solidFill>
                <a:latin typeface="Arial"/>
                <a:ea typeface="ＭＳ Ｐゴシック"/>
              </a:rPr>
              <a:t>GPUs (average)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7030A0"/>
                </a:solidFill>
                <a:ea typeface="ＭＳ Ｐゴシック"/>
              </a:rPr>
              <a:t>𝜎</a:t>
            </a: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 </a:t>
            </a:r>
            <a:r>
              <a:rPr lang="en-US" sz="2000" b="0" strike="noStrike" spc="-1" baseline="-25000" dirty="0">
                <a:solidFill>
                  <a:srgbClr val="7030A0"/>
                </a:solidFill>
                <a:latin typeface="Arial"/>
                <a:ea typeface="ＭＳ Ｐゴシック"/>
              </a:rPr>
              <a:t>high energy </a:t>
            </a:r>
            <a:r>
              <a:rPr lang="en-US" sz="2000" b="0" strike="noStrike" spc="-1" dirty="0">
                <a:solidFill>
                  <a:srgbClr val="7030A0"/>
                </a:solidFill>
                <a:latin typeface="Arial"/>
                <a:ea typeface="ＭＳ Ｐゴシック"/>
              </a:rPr>
              <a:t>= 2.5x </a:t>
            </a:r>
            <a:r>
              <a:rPr lang="en-US" sz="2000" spc="-1" dirty="0">
                <a:solidFill>
                  <a:srgbClr val="7030A0"/>
                </a:solidFill>
                <a:ea typeface="ＭＳ Ｐゴシック"/>
              </a:rPr>
              <a:t>𝜎</a:t>
            </a:r>
            <a:r>
              <a:rPr lang="en-US" sz="2000" spc="-1" dirty="0">
                <a:solidFill>
                  <a:srgbClr val="00B050"/>
                </a:solidFill>
                <a:ea typeface="ＭＳ Ｐゴシック"/>
              </a:rPr>
              <a:t> </a:t>
            </a:r>
            <a:r>
              <a:rPr lang="en-US" sz="2000" b="0" strike="noStrike" spc="-1" baseline="-25000" dirty="0">
                <a:solidFill>
                  <a:srgbClr val="7030A0"/>
                </a:solidFill>
                <a:latin typeface="Arial"/>
                <a:ea typeface="ＭＳ Ｐゴシック"/>
              </a:rPr>
              <a:t>thermals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24B981EB-4929-284B-9676-5B852E226598}"/>
              </a:ext>
            </a:extLst>
          </p:cNvPr>
          <p:cNvSpPr/>
          <p:nvPr/>
        </p:nvSpPr>
        <p:spPr>
          <a:xfrm>
            <a:off x="461586" y="3615145"/>
            <a:ext cx="8118887" cy="1041840"/>
          </a:xfrm>
          <a:prstGeom prst="roundRect">
            <a:avLst>
              <a:gd name="adj" fmla="val 7052"/>
            </a:avLst>
          </a:prstGeom>
          <a:solidFill>
            <a:schemeClr val="bg1"/>
          </a:solidFill>
          <a:ln w="9360">
            <a:solidFill>
              <a:srgbClr val="7030A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𝜎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Arial"/>
                <a:ea typeface="ＭＳ Ｐゴシック"/>
              </a:rPr>
              <a:t>high energy vs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𝜎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Arial"/>
                <a:ea typeface="ＭＳ Ｐゴシック"/>
              </a:rPr>
              <a:t>thermals 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ratio depends also on the code:</a:t>
            </a:r>
          </a:p>
          <a:p>
            <a:pPr algn="ctr">
              <a:lnSpc>
                <a:spcPct val="100000"/>
              </a:lnSpc>
            </a:pPr>
            <a:r>
              <a:rPr lang="en-US" sz="2200" b="1" strike="noStrike" spc="-1" dirty="0">
                <a:solidFill>
                  <a:srgbClr val="7030A0"/>
                </a:solidFill>
                <a:latin typeface="Arial"/>
                <a:ea typeface="ＭＳ Ｐゴシック"/>
              </a:rPr>
              <a:t>the fault model depends on the neutron energy </a:t>
            </a:r>
            <a:endParaRPr lang="en-US" sz="22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6278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23640" y="945000"/>
            <a:ext cx="8712360" cy="39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Background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Beamlines: </a:t>
            </a:r>
            <a:r>
              <a:rPr lang="en-US" sz="2400" b="0" strike="noStrike" spc="-1" dirty="0" err="1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ChipIR</a:t>
            </a: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 and ROTAX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Computing Devices and Configurations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Neutrons Sensitivity of COTS Devices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1" strike="noStrike" spc="-1" dirty="0">
                <a:latin typeface="Arial"/>
                <a:ea typeface="ＭＳ Ｐゴシック"/>
              </a:rPr>
              <a:t>Thermal </a:t>
            </a:r>
            <a:r>
              <a:rPr lang="en-US" sz="2400" b="1" spc="-1" dirty="0">
                <a:latin typeface="Arial"/>
                <a:ea typeface="ＭＳ Ｐゴシック"/>
              </a:rPr>
              <a:t>Flux and Devices FIT rates</a:t>
            </a:r>
            <a:endParaRPr lang="en-US" sz="2400" b="1" strike="noStrike" spc="-1" dirty="0"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Conclusions and Future Work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</a:pP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87280" y="396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Outline</a:t>
            </a:r>
            <a:endParaRPr lang="en-US" sz="3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36458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FIT rates (what about the flux?)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548640" y="650520"/>
            <a:ext cx="83210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Environmental conditions (concrete walls, </a:t>
            </a:r>
            <a:r>
              <a:rPr lang="en-US" sz="2200" b="1" strike="noStrike" spc="-1">
                <a:solidFill>
                  <a:srgbClr val="0070C0"/>
                </a:solidFill>
                <a:latin typeface="Arial"/>
                <a:ea typeface="ＭＳ Ｐゴシック"/>
              </a:rPr>
              <a:t>liquid cooling</a:t>
            </a:r>
            <a:r>
              <a:rPr lang="en-US" sz="22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, fuel)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significantly change the flux of thermal and high energy neutrons.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16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02" name="Picture 7"/>
          <p:cNvPicPr/>
          <p:nvPr/>
        </p:nvPicPr>
        <p:blipFill>
          <a:blip r:embed="rId2"/>
          <a:stretch/>
        </p:blipFill>
        <p:spPr>
          <a:xfrm>
            <a:off x="1306080" y="1501920"/>
            <a:ext cx="6765840" cy="32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04489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FIT rates (what about the flux?)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548640" y="650520"/>
            <a:ext cx="83210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Environmental conditions (concrete walls, </a:t>
            </a:r>
            <a:r>
              <a:rPr lang="en-US" sz="2200" b="1" strike="noStrike" spc="-1">
                <a:solidFill>
                  <a:srgbClr val="0070C0"/>
                </a:solidFill>
                <a:latin typeface="Arial"/>
                <a:ea typeface="ＭＳ Ｐゴシック"/>
              </a:rPr>
              <a:t>liquid cooling</a:t>
            </a:r>
            <a:r>
              <a:rPr lang="en-US" sz="22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, fuel)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significantly change the flux of thermal and high energy neutrons.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16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02" name="Picture 7"/>
          <p:cNvPicPr/>
          <p:nvPr/>
        </p:nvPicPr>
        <p:blipFill>
          <a:blip r:embed="rId3"/>
          <a:stretch/>
        </p:blipFill>
        <p:spPr>
          <a:xfrm>
            <a:off x="1306080" y="1501920"/>
            <a:ext cx="6765840" cy="329436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B4043-F2E8-D242-91D8-441CB6B96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208" y="3276931"/>
            <a:ext cx="1977657" cy="2121949"/>
          </a:xfrm>
          <a:prstGeom prst="rect">
            <a:avLst/>
          </a:prstGeom>
        </p:spPr>
      </p:pic>
      <p:sp>
        <p:nvSpPr>
          <p:cNvPr id="8" name="CustomShape 9">
            <a:extLst>
              <a:ext uri="{FF2B5EF4-FFF2-40B4-BE49-F238E27FC236}">
                <a16:creationId xmlns:a16="http://schemas.microsoft.com/office/drawing/2014/main" id="{937AF505-E267-DE4D-AD5A-8F5284DDF4B4}"/>
              </a:ext>
            </a:extLst>
          </p:cNvPr>
          <p:cNvSpPr/>
          <p:nvPr/>
        </p:nvSpPr>
        <p:spPr>
          <a:xfrm flipH="1" flipV="1">
            <a:off x="5007423" y="4337905"/>
            <a:ext cx="2052596" cy="21283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38160">
            <a:solidFill>
              <a:srgbClr val="0070C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144108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FIT rates (what about the flux?)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548640" y="650520"/>
            <a:ext cx="832104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Environmental conditions (concrete walls, </a:t>
            </a:r>
            <a:r>
              <a:rPr lang="en-US" sz="2200" b="1" strike="noStrike" spc="-1">
                <a:solidFill>
                  <a:srgbClr val="0070C0"/>
                </a:solidFill>
                <a:latin typeface="Arial"/>
                <a:ea typeface="ＭＳ Ｐゴシック"/>
              </a:rPr>
              <a:t>liquid cooling</a:t>
            </a:r>
            <a:r>
              <a:rPr lang="en-US" sz="2200" b="0" strike="noStrike" spc="-1">
                <a:solidFill>
                  <a:srgbClr val="0070C0"/>
                </a:solidFill>
                <a:latin typeface="Arial"/>
                <a:ea typeface="ＭＳ Ｐゴシック"/>
              </a:rPr>
              <a:t>, fuel) </a:t>
            </a: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significantly change the flux of thermal and high energy neutrons.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16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02" name="Picture 7"/>
          <p:cNvPicPr/>
          <p:nvPr/>
        </p:nvPicPr>
        <p:blipFill>
          <a:blip r:embed="rId2"/>
          <a:stretch/>
        </p:blipFill>
        <p:spPr>
          <a:xfrm>
            <a:off x="1306080" y="1501920"/>
            <a:ext cx="6765840" cy="3294360"/>
          </a:xfrm>
          <a:prstGeom prst="rect">
            <a:avLst/>
          </a:prstGeom>
          <a:ln>
            <a:noFill/>
          </a:ln>
        </p:spPr>
      </p:pic>
      <p:pic>
        <p:nvPicPr>
          <p:cNvPr id="603" name="Picture 2"/>
          <p:cNvPicPr/>
          <p:nvPr/>
        </p:nvPicPr>
        <p:blipFill>
          <a:blip r:embed="rId3"/>
          <a:stretch/>
        </p:blipFill>
        <p:spPr>
          <a:xfrm>
            <a:off x="1690560" y="1509120"/>
            <a:ext cx="1928160" cy="1436400"/>
          </a:xfrm>
          <a:prstGeom prst="rect">
            <a:avLst/>
          </a:prstGeom>
          <a:ln>
            <a:noFill/>
          </a:ln>
        </p:spPr>
      </p:pic>
      <p:sp>
        <p:nvSpPr>
          <p:cNvPr id="604" name="CustomShape 4"/>
          <p:cNvSpPr/>
          <p:nvPr/>
        </p:nvSpPr>
        <p:spPr>
          <a:xfrm>
            <a:off x="3607920" y="2643840"/>
            <a:ext cx="638640" cy="687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00B8FF"/>
          </a:solidFill>
          <a:ln w="381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B451D-36BE-3441-80E6-C03C164D87F0}"/>
              </a:ext>
            </a:extLst>
          </p:cNvPr>
          <p:cNvSpPr txBox="1"/>
          <p:nvPr/>
        </p:nvSpPr>
        <p:spPr>
          <a:xfrm>
            <a:off x="3203848" y="786646"/>
            <a:ext cx="59215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Environmental conditions </a:t>
            </a:r>
            <a:r>
              <a:rPr lang="en-US" sz="2200" dirty="0">
                <a:solidFill>
                  <a:schemeClr val="tx1"/>
                </a:solidFill>
              </a:rPr>
              <a:t>significantly change the flux of thermal and high energy neutrons.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Concrete walls, water (cooling systems), fuel increase the flux of thermals neutrons.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D4885-7C9C-7E4D-AE0A-07F74D1B9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8"/>
          <a:stretch/>
        </p:blipFill>
        <p:spPr>
          <a:xfrm>
            <a:off x="219532" y="627534"/>
            <a:ext cx="2984316" cy="2128242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2C49B7F7-2BB3-D842-811D-AF5DAF44B00F}"/>
              </a:ext>
            </a:extLst>
          </p:cNvPr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FIT rates (what about the flux?)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7" name="CustomShape 7">
            <a:extLst>
              <a:ext uri="{FF2B5EF4-FFF2-40B4-BE49-F238E27FC236}">
                <a16:creationId xmlns:a16="http://schemas.microsoft.com/office/drawing/2014/main" id="{0FA6B6F9-E16D-C747-B839-A1285E4EBE7E}"/>
              </a:ext>
            </a:extLst>
          </p:cNvPr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17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4145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B451D-36BE-3441-80E6-C03C164D87F0}"/>
              </a:ext>
            </a:extLst>
          </p:cNvPr>
          <p:cNvSpPr txBox="1"/>
          <p:nvPr/>
        </p:nvSpPr>
        <p:spPr>
          <a:xfrm>
            <a:off x="3203848" y="786646"/>
            <a:ext cx="59215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Environmental conditions </a:t>
            </a:r>
            <a:r>
              <a:rPr lang="en-US" sz="2200" dirty="0">
                <a:solidFill>
                  <a:schemeClr val="tx1"/>
                </a:solidFill>
              </a:rPr>
              <a:t>significantly change the flux of thermal and high energy neutrons.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Concrete walls, water (cooling systems), fuel increase the flux of thermals neutrons.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D4885-7C9C-7E4D-AE0A-07F74D1B9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8"/>
          <a:stretch/>
        </p:blipFill>
        <p:spPr>
          <a:xfrm>
            <a:off x="219532" y="627534"/>
            <a:ext cx="2984316" cy="2128242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2C49B7F7-2BB3-D842-811D-AF5DAF44B00F}"/>
              </a:ext>
            </a:extLst>
          </p:cNvPr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FIT rates (what about the flux?)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F9F99C-93C4-B649-B37B-C260B5BE6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4"/>
          <a:stretch/>
        </p:blipFill>
        <p:spPr>
          <a:xfrm>
            <a:off x="2411761" y="2960295"/>
            <a:ext cx="2232248" cy="1776722"/>
          </a:xfrm>
          <a:prstGeom prst="rect">
            <a:avLst/>
          </a:prstGeom>
        </p:spPr>
      </p:pic>
      <p:pic>
        <p:nvPicPr>
          <p:cNvPr id="8" name="Picture 2" descr="Image result for supercomputing cooling system">
            <a:extLst>
              <a:ext uri="{FF2B5EF4-FFF2-40B4-BE49-F238E27FC236}">
                <a16:creationId xmlns:a16="http://schemas.microsoft.com/office/drawing/2014/main" id="{DCC379F2-9F06-4C48-8B08-6B865C6B5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9" y="3159903"/>
            <a:ext cx="2016224" cy="15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CDDA25-5761-D34F-8711-0376DD937862}"/>
              </a:ext>
            </a:extLst>
          </p:cNvPr>
          <p:cNvSpPr txBox="1"/>
          <p:nvPr/>
        </p:nvSpPr>
        <p:spPr>
          <a:xfrm>
            <a:off x="4788024" y="2931790"/>
            <a:ext cx="4265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dirty="0">
                <a:solidFill>
                  <a:schemeClr val="tx1"/>
                </a:solidFill>
              </a:rPr>
              <a:t>We have modeled and simulated with MCNP the </a:t>
            </a:r>
            <a:r>
              <a:rPr lang="en-US" sz="2200" dirty="0">
                <a:solidFill>
                  <a:srgbClr val="0070C0"/>
                </a:solidFill>
              </a:rPr>
              <a:t>water cooling system </a:t>
            </a:r>
            <a:r>
              <a:rPr lang="en-US" sz="2200" dirty="0">
                <a:solidFill>
                  <a:schemeClr val="tx1"/>
                </a:solidFill>
              </a:rPr>
              <a:t>of supercomputers.</a:t>
            </a:r>
          </a:p>
          <a:p>
            <a:pPr algn="l"/>
            <a:r>
              <a:rPr lang="en-US" sz="2200" dirty="0">
                <a:solidFill>
                  <a:srgbClr val="C00000"/>
                </a:solidFill>
              </a:rPr>
              <a:t>Thermal neutron flux can be increased up to 40%-80%.</a:t>
            </a:r>
          </a:p>
          <a:p>
            <a:pPr algn="r"/>
            <a:r>
              <a:rPr lang="en-US" sz="1600" dirty="0">
                <a:solidFill>
                  <a:srgbClr val="C00000"/>
                </a:solidFill>
              </a:rPr>
              <a:t>(details in the paper) 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36C9C9EE-CB80-244F-AAAD-2A5AFB42EFD2}"/>
              </a:ext>
            </a:extLst>
          </p:cNvPr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17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5041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4B8C75-624C-3E49-9DED-BA7CB8030A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504" y="69056"/>
            <a:ext cx="9036496" cy="342900"/>
          </a:xfrm>
        </p:spPr>
        <p:txBody>
          <a:bodyPr/>
          <a:lstStyle/>
          <a:p>
            <a:r>
              <a:rPr lang="en-US" dirty="0"/>
              <a:t>Thermal Neutrons: a Known Problem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449635-3890-364A-A4C3-5CED849FF57D}"/>
              </a:ext>
            </a:extLst>
          </p:cNvPr>
          <p:cNvGrpSpPr/>
          <p:nvPr/>
        </p:nvGrpSpPr>
        <p:grpSpPr>
          <a:xfrm>
            <a:off x="395536" y="1646583"/>
            <a:ext cx="3312368" cy="1285207"/>
            <a:chOff x="0" y="699542"/>
            <a:chExt cx="3419872" cy="17016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0D3EFB-A666-BA4C-86BE-DC1A269DC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2739" b="5849"/>
            <a:stretch/>
          </p:blipFill>
          <p:spPr>
            <a:xfrm>
              <a:off x="1173757" y="815208"/>
              <a:ext cx="1598043" cy="158601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BCC2F0-F4E3-8948-B57C-F950BC8A83AF}"/>
                </a:ext>
              </a:extLst>
            </p:cNvPr>
            <p:cNvSpPr/>
            <p:nvPr/>
          </p:nvSpPr>
          <p:spPr bwMode="auto">
            <a:xfrm>
              <a:off x="1389781" y="699542"/>
              <a:ext cx="864096" cy="3429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4</a:t>
              </a: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He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15D4CB-C6DA-CB49-830C-DEBBC8C8D9A1}"/>
                </a:ext>
              </a:extLst>
            </p:cNvPr>
            <p:cNvSpPr/>
            <p:nvPr/>
          </p:nvSpPr>
          <p:spPr bwMode="auto">
            <a:xfrm>
              <a:off x="0" y="1203598"/>
              <a:ext cx="1224136" cy="3429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Thermal neutron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F7BF06-D9ED-4441-9DF2-910051A63B09}"/>
                </a:ext>
              </a:extLst>
            </p:cNvPr>
            <p:cNvSpPr/>
            <p:nvPr/>
          </p:nvSpPr>
          <p:spPr bwMode="auto">
            <a:xfrm>
              <a:off x="1677813" y="1923678"/>
              <a:ext cx="914400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7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Li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52CDD-26A5-614C-9E80-852C7E75962D}"/>
                </a:ext>
              </a:extLst>
            </p:cNvPr>
            <p:cNvSpPr/>
            <p:nvPr/>
          </p:nvSpPr>
          <p:spPr bwMode="auto">
            <a:xfrm>
              <a:off x="2195736" y="1347614"/>
              <a:ext cx="1224136" cy="4775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rPr>
                <a:t>Boron 10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A3AADA-DC6E-4B40-A642-B1761979BC88}"/>
                </a:ext>
              </a:extLst>
            </p:cNvPr>
            <p:cNvSpPr/>
            <p:nvPr/>
          </p:nvSpPr>
          <p:spPr bwMode="auto">
            <a:xfrm flipV="1">
              <a:off x="1046660" y="1573125"/>
              <a:ext cx="56219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E54786-DAF3-4248-9BF6-9C82F5C8CC74}"/>
              </a:ext>
            </a:extLst>
          </p:cNvPr>
          <p:cNvSpPr txBox="1"/>
          <p:nvPr/>
        </p:nvSpPr>
        <p:spPr>
          <a:xfrm>
            <a:off x="206259" y="613771"/>
            <a:ext cx="8830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Thermal neutrons: &lt;0.5 eV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Produced by the moderation of high energy neutrons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0A447-ADB1-6B4E-A8B6-9E1755F60268}"/>
              </a:ext>
            </a:extLst>
          </p:cNvPr>
          <p:cNvSpPr txBox="1"/>
          <p:nvPr/>
        </p:nvSpPr>
        <p:spPr>
          <a:xfrm>
            <a:off x="3851920" y="1698362"/>
            <a:ext cx="4600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If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Boron-10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 is present thermal neutrons can generate faults in computing devices*.</a:t>
            </a:r>
          </a:p>
        </p:txBody>
      </p:sp>
      <p:pic>
        <p:nvPicPr>
          <p:cNvPr id="45058" name="Picture 2" descr="Image result for manufacturing process chip processor wafer">
            <a:extLst>
              <a:ext uri="{FF2B5EF4-FFF2-40B4-BE49-F238E27FC236}">
                <a16:creationId xmlns:a16="http://schemas.microsoft.com/office/drawing/2014/main" id="{B76C2D37-FCF1-9340-87C0-DA9758AB8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424496"/>
            <a:ext cx="2160240" cy="14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F84649-D4B8-8544-80FB-FF1D637BCA68}"/>
              </a:ext>
            </a:extLst>
          </p:cNvPr>
          <p:cNvSpPr txBox="1"/>
          <p:nvPr/>
        </p:nvSpPr>
        <p:spPr>
          <a:xfrm>
            <a:off x="5785352" y="2778482"/>
            <a:ext cx="339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*Baumann TNS’00 Dirk TNS’03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189B7-7F88-CE43-B75C-54386C253F46}"/>
              </a:ext>
            </a:extLst>
          </p:cNvPr>
          <p:cNvSpPr txBox="1"/>
          <p:nvPr/>
        </p:nvSpPr>
        <p:spPr>
          <a:xfrm>
            <a:off x="107504" y="3408551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Boron is necessary for the manufacturing process. As purifying Boron is expensive,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COTS devices might contain 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10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B.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6BE23B-6952-C147-BE61-8443DF47C6D6}"/>
              </a:ext>
            </a:extLst>
          </p:cNvPr>
          <p:cNvSpPr txBox="1"/>
          <p:nvPr/>
        </p:nvSpPr>
        <p:spPr>
          <a:xfrm>
            <a:off x="8882032" y="487600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13184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FIT rates (what about the flux?)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35640" y="627480"/>
            <a:ext cx="880920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How much do thermal neutrons contribute to the device FIT rate?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18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08" name="Picture 607"/>
          <p:cNvPicPr/>
          <p:nvPr/>
        </p:nvPicPr>
        <p:blipFill>
          <a:blip r:embed="rId2"/>
          <a:stretch/>
        </p:blipFill>
        <p:spPr>
          <a:xfrm>
            <a:off x="74880" y="1016640"/>
            <a:ext cx="6711120" cy="384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FIT rates (what about the flux?)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35640" y="627480"/>
            <a:ext cx="880920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How much do thermal neutrons contribute to the device FIT rate?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11" name="CustomShape 3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18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12" name="Picture 611"/>
          <p:cNvPicPr/>
          <p:nvPr/>
        </p:nvPicPr>
        <p:blipFill>
          <a:blip r:embed="rId2"/>
          <a:stretch/>
        </p:blipFill>
        <p:spPr>
          <a:xfrm>
            <a:off x="74880" y="1016640"/>
            <a:ext cx="6711120" cy="3849120"/>
          </a:xfrm>
          <a:prstGeom prst="rect">
            <a:avLst/>
          </a:prstGeom>
          <a:ln>
            <a:noFill/>
          </a:ln>
        </p:spPr>
      </p:pic>
      <p:pic>
        <p:nvPicPr>
          <p:cNvPr id="613" name="Picture 12"/>
          <p:cNvPicPr/>
          <p:nvPr/>
        </p:nvPicPr>
        <p:blipFill>
          <a:blip r:embed="rId3"/>
          <a:stretch/>
        </p:blipFill>
        <p:spPr>
          <a:xfrm>
            <a:off x="7315200" y="3008160"/>
            <a:ext cx="1045080" cy="588960"/>
          </a:xfrm>
          <a:prstGeom prst="rect">
            <a:avLst/>
          </a:prstGeom>
          <a:ln>
            <a:noFill/>
          </a:ln>
        </p:spPr>
      </p:pic>
      <p:sp>
        <p:nvSpPr>
          <p:cNvPr id="614" name="CustomShape 4"/>
          <p:cNvSpPr/>
          <p:nvPr/>
        </p:nvSpPr>
        <p:spPr>
          <a:xfrm>
            <a:off x="1188720" y="2671200"/>
            <a:ext cx="457200" cy="1992240"/>
          </a:xfrm>
          <a:prstGeom prst="roundRect">
            <a:avLst>
              <a:gd name="adj" fmla="val 16667"/>
            </a:avLst>
          </a:prstGeom>
          <a:noFill/>
          <a:ln w="57150" cap="rnd">
            <a:solidFill>
              <a:srgbClr val="AF49FA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5"/>
          <p:cNvSpPr/>
          <p:nvPr/>
        </p:nvSpPr>
        <p:spPr>
          <a:xfrm>
            <a:off x="6704280" y="3448800"/>
            <a:ext cx="2550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030A0"/>
                </a:solidFill>
                <a:latin typeface="Arial"/>
                <a:ea typeface="ＭＳ Ｐゴシック"/>
              </a:rPr>
              <a:t>K20 has 30% SDC FIT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030A0"/>
                </a:solidFill>
                <a:latin typeface="Arial"/>
                <a:ea typeface="ＭＳ Ｐゴシック"/>
              </a:rPr>
              <a:t>caused by thermals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1187280" y="-2052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Calibri"/>
                <a:ea typeface="DejaVu Sans"/>
              </a:rPr>
              <a:t>FIT rates (what about the flux?)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17" name="CustomShape 2"/>
          <p:cNvSpPr/>
          <p:nvPr/>
        </p:nvSpPr>
        <p:spPr>
          <a:xfrm>
            <a:off x="35640" y="627480"/>
            <a:ext cx="880920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How much do thermal neutrons contribute to the device FIT rate?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19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19" name="Picture 618"/>
          <p:cNvPicPr/>
          <p:nvPr/>
        </p:nvPicPr>
        <p:blipFill>
          <a:blip r:embed="rId2"/>
          <a:stretch/>
        </p:blipFill>
        <p:spPr>
          <a:xfrm>
            <a:off x="74880" y="1016640"/>
            <a:ext cx="6711120" cy="3849120"/>
          </a:xfrm>
          <a:prstGeom prst="rect">
            <a:avLst/>
          </a:prstGeom>
          <a:ln>
            <a:noFill/>
          </a:ln>
        </p:spPr>
      </p:pic>
      <p:pic>
        <p:nvPicPr>
          <p:cNvPr id="621" name="Picture 11"/>
          <p:cNvPicPr/>
          <p:nvPr/>
        </p:nvPicPr>
        <p:blipFill>
          <a:blip r:embed="rId3"/>
          <a:stretch/>
        </p:blipFill>
        <p:spPr>
          <a:xfrm>
            <a:off x="7589520" y="1267200"/>
            <a:ext cx="568080" cy="575640"/>
          </a:xfrm>
          <a:prstGeom prst="rect">
            <a:avLst/>
          </a:prstGeom>
          <a:ln>
            <a:noFill/>
          </a:ln>
        </p:spPr>
      </p:pic>
      <p:sp>
        <p:nvSpPr>
          <p:cNvPr id="622" name="CustomShape 5"/>
          <p:cNvSpPr/>
          <p:nvPr/>
        </p:nvSpPr>
        <p:spPr>
          <a:xfrm>
            <a:off x="4674240" y="1052640"/>
            <a:ext cx="482400" cy="1647000"/>
          </a:xfrm>
          <a:prstGeom prst="roundRect">
            <a:avLst>
              <a:gd name="adj" fmla="val 16667"/>
            </a:avLst>
          </a:prstGeom>
          <a:noFill/>
          <a:ln w="57150" cap="rnd">
            <a:solidFill>
              <a:srgbClr val="00B0F0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CustomShape 6"/>
          <p:cNvSpPr/>
          <p:nvPr/>
        </p:nvSpPr>
        <p:spPr>
          <a:xfrm>
            <a:off x="6682680" y="1897560"/>
            <a:ext cx="26150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465A4"/>
                </a:solidFill>
                <a:latin typeface="Arial"/>
                <a:ea typeface="ＭＳ Ｐゴシック"/>
              </a:rPr>
              <a:t>APU has 40% DUE FIT </a:t>
            </a:r>
            <a:endParaRPr lang="en-US" sz="1800" b="0" strike="noStrike" spc="-1">
              <a:solidFill>
                <a:srgbClr val="3465A4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3465A4"/>
                </a:solidFill>
                <a:latin typeface="Arial"/>
                <a:ea typeface="ＭＳ Ｐゴシック"/>
              </a:rPr>
              <a:t>caused by thermals</a:t>
            </a:r>
            <a:endParaRPr lang="en-US" sz="1800" b="0" strike="noStrike" spc="-1">
              <a:solidFill>
                <a:srgbClr val="3465A4"/>
              </a:solidFill>
              <a:latin typeface="Arial"/>
            </a:endParaRPr>
          </a:p>
        </p:txBody>
      </p:sp>
      <p:pic>
        <p:nvPicPr>
          <p:cNvPr id="624" name="Picture 12"/>
          <p:cNvPicPr/>
          <p:nvPr/>
        </p:nvPicPr>
        <p:blipFill>
          <a:blip r:embed="rId4"/>
          <a:stretch/>
        </p:blipFill>
        <p:spPr>
          <a:xfrm>
            <a:off x="7315200" y="3008160"/>
            <a:ext cx="1045080" cy="588960"/>
          </a:xfrm>
          <a:prstGeom prst="rect">
            <a:avLst/>
          </a:prstGeom>
          <a:ln>
            <a:noFill/>
          </a:ln>
        </p:spPr>
      </p:pic>
      <p:sp>
        <p:nvSpPr>
          <p:cNvPr id="625" name="CustomShape 7"/>
          <p:cNvSpPr/>
          <p:nvPr/>
        </p:nvSpPr>
        <p:spPr>
          <a:xfrm>
            <a:off x="6704280" y="3448800"/>
            <a:ext cx="2550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030A0"/>
                </a:solidFill>
                <a:latin typeface="Arial"/>
                <a:ea typeface="ＭＳ Ｐゴシック"/>
              </a:rPr>
              <a:t>K20 has 30% SDC FIT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030A0"/>
                </a:solidFill>
                <a:latin typeface="Arial"/>
                <a:ea typeface="ＭＳ Ｐゴシック"/>
              </a:rPr>
              <a:t>caused by thermals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4D679262-B8E4-FE4C-B784-393A6871FECE}"/>
              </a:ext>
            </a:extLst>
          </p:cNvPr>
          <p:cNvSpPr/>
          <p:nvPr/>
        </p:nvSpPr>
        <p:spPr>
          <a:xfrm>
            <a:off x="1188720" y="2671200"/>
            <a:ext cx="457200" cy="1992240"/>
          </a:xfrm>
          <a:prstGeom prst="roundRect">
            <a:avLst>
              <a:gd name="adj" fmla="val 16667"/>
            </a:avLst>
          </a:prstGeom>
          <a:noFill/>
          <a:ln w="57150" cap="rnd">
            <a:solidFill>
              <a:srgbClr val="AF49FA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323640" y="945000"/>
            <a:ext cx="8712360" cy="39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680" tIns="35280" rIns="67680" bIns="35280">
            <a:spAutoFit/>
          </a:bodyPr>
          <a:lstStyle/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Background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Beamlines: </a:t>
            </a:r>
            <a:r>
              <a:rPr lang="en-US" sz="2400" b="0" strike="noStrike" spc="-1" dirty="0" err="1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ChipIR</a:t>
            </a: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 and ROTAX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Computing Devices and Configurations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Neutrons Sensitivity of COTS Devices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Thermal </a:t>
            </a:r>
            <a:r>
              <a:rPr lang="en-US" sz="2400" spc="-1" dirty="0">
                <a:solidFill>
                  <a:schemeClr val="bg1">
                    <a:lumMod val="65000"/>
                  </a:schemeClr>
                </a:solidFill>
                <a:latin typeface="Arial"/>
                <a:ea typeface="ＭＳ Ｐゴシック"/>
              </a:rPr>
              <a:t>Flux and Devices FIT rates</a:t>
            </a: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  <a:p>
            <a:pPr marL="257040" indent="-256320">
              <a:lnSpc>
                <a:spcPct val="11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Char char="-"/>
            </a:pPr>
            <a:r>
              <a:rPr lang="en-US" sz="2400" b="1" strike="noStrike" spc="-1" dirty="0">
                <a:latin typeface="Arial"/>
                <a:ea typeface="ＭＳ Ｐゴシック"/>
              </a:rPr>
              <a:t>Conclusions and Future Work</a:t>
            </a:r>
            <a:endParaRPr lang="en-US" sz="2400" b="1" strike="noStrike" spc="-1" dirty="0"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</a:pPr>
            <a:endParaRPr lang="en-US" sz="2400" b="0" strike="noStrike" spc="-1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1187280" y="3960"/>
            <a:ext cx="7954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Outline</a:t>
            </a:r>
            <a:endParaRPr lang="en-US" sz="3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61367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3236760" y="-22680"/>
            <a:ext cx="5942880" cy="52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Conclusions and Future Work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627" name="CustomShape 2"/>
          <p:cNvSpPr/>
          <p:nvPr/>
        </p:nvSpPr>
        <p:spPr>
          <a:xfrm>
            <a:off x="107640" y="555480"/>
            <a:ext cx="8856360" cy="425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b="0" strike="noStrike" spc="-1">
                <a:solidFill>
                  <a:srgbClr val="800000"/>
                </a:solidFill>
                <a:latin typeface="Arial"/>
                <a:ea typeface="ＭＳ Ｐゴシック"/>
              </a:rPr>
              <a:t>-COTS devices might still include Boron-10 in the manufacturing process</a:t>
            </a: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100" b="0" strike="noStrike" spc="-1">
                <a:solidFill>
                  <a:srgbClr val="008000"/>
                </a:solidFill>
                <a:latin typeface="Arial"/>
                <a:ea typeface="ＭＳ Ｐゴシック"/>
              </a:rPr>
              <a:t>-Thermal neutrons experiments become necessary to evaluate the contribution of thermal neutrons to the device error rate</a:t>
            </a: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100" b="0" strike="noStrike" spc="-1">
                <a:solidFill>
                  <a:srgbClr val="0000FF"/>
                </a:solidFill>
                <a:latin typeface="Arial"/>
                <a:ea typeface="ＭＳ Ｐゴシック"/>
              </a:rPr>
              <a:t>-There is an application-dependent response to thermal vs high-energy neutrons, which indicates that the fault model depends on neutrons energy</a:t>
            </a: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100" b="0" strike="noStrike" spc="-1">
                <a:solidFill>
                  <a:srgbClr val="660066"/>
                </a:solidFill>
                <a:latin typeface="Arial"/>
                <a:ea typeface="ＭＳ Ｐゴシック"/>
              </a:rPr>
              <a:t>-Thermal neutrons flux (and then devices FIT rates) depends on the environment</a:t>
            </a: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100" b="0" strike="noStrike" spc="-1">
                <a:solidFill>
                  <a:srgbClr val="C00000"/>
                </a:solidFill>
                <a:latin typeface="Arial"/>
                <a:ea typeface="ＭＳ Ｐゴシック"/>
              </a:rPr>
              <a:t>-We are simulating the effects of neutrons in transistors layout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628" name="CustomShape 3"/>
          <p:cNvSpPr/>
          <p:nvPr/>
        </p:nvSpPr>
        <p:spPr>
          <a:xfrm>
            <a:off x="8788512" y="4875840"/>
            <a:ext cx="409128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20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2" descr="Image result for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33769"/>
            <a:ext cx="1097243" cy="8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data cent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23" y="2851415"/>
            <a:ext cx="1094426" cy="109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49406" y="2996829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Cloud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1987134" y="4353948"/>
            <a:ext cx="4809929" cy="222634"/>
          </a:xfrm>
          <a:prstGeom prst="rightArrow">
            <a:avLst/>
          </a:prstGeom>
          <a:gradFill flip="none" rotWithShape="1">
            <a:gsLst>
              <a:gs pos="0">
                <a:srgbClr val="0066FF"/>
              </a:gs>
              <a:gs pos="55000">
                <a:srgbClr val="FFC000"/>
              </a:gs>
              <a:gs pos="100000">
                <a:srgbClr val="FF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charset="-128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9683" y="4029912"/>
            <a:ext cx="6848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Good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31940" y="4071760"/>
            <a:ext cx="6110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High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40930" y="4066871"/>
            <a:ext cx="10717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Very High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7755" y="4569972"/>
            <a:ext cx="50009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Reliability Requirements (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*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Arijit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 Biswas, SELSE 2018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)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875" y="2841780"/>
            <a:ext cx="719705" cy="71970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810" y="2925699"/>
            <a:ext cx="976714" cy="9767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140" y="2821691"/>
            <a:ext cx="1311611" cy="7383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316" y="2733768"/>
            <a:ext cx="1392056" cy="10432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817694" y="3623764"/>
            <a:ext cx="10743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Consumer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91226" y="3729830"/>
            <a:ext cx="12234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Data Center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38105" y="3543858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HPC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87706" y="3778776"/>
            <a:ext cx="1127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automotive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252A6B-A7A1-184B-A892-F50796340AE9}"/>
              </a:ext>
            </a:extLst>
          </p:cNvPr>
          <p:cNvSpPr txBox="1"/>
          <p:nvPr/>
        </p:nvSpPr>
        <p:spPr>
          <a:xfrm>
            <a:off x="8882032" y="487600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324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2" descr="Image result for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33769"/>
            <a:ext cx="1097243" cy="8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data cent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23" y="2851415"/>
            <a:ext cx="1094426" cy="109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49406" y="2996829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Cloud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1987134" y="4353948"/>
            <a:ext cx="4809929" cy="222634"/>
          </a:xfrm>
          <a:prstGeom prst="rightArrow">
            <a:avLst/>
          </a:prstGeom>
          <a:gradFill flip="none" rotWithShape="1">
            <a:gsLst>
              <a:gs pos="0">
                <a:srgbClr val="0066FF"/>
              </a:gs>
              <a:gs pos="55000">
                <a:srgbClr val="FFC000"/>
              </a:gs>
              <a:gs pos="100000">
                <a:srgbClr val="FF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charset="-128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9683" y="4029912"/>
            <a:ext cx="6848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Good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31940" y="4071760"/>
            <a:ext cx="6110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High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40930" y="4066871"/>
            <a:ext cx="10717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Very High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7755" y="4569972"/>
            <a:ext cx="50009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Reliability Requirements (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*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Arijit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 Biswas, SELSE 2018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)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pic>
        <p:nvPicPr>
          <p:cNvPr id="58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52" y="961151"/>
            <a:ext cx="1097072" cy="73579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35" y="843558"/>
            <a:ext cx="941972" cy="91970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336" y="841702"/>
            <a:ext cx="1726886" cy="973964"/>
          </a:xfrm>
          <a:prstGeom prst="rect">
            <a:avLst/>
          </a:prstGeom>
        </p:spPr>
      </p:pic>
      <p:pic>
        <p:nvPicPr>
          <p:cNvPr id="62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2" y="907046"/>
            <a:ext cx="1144585" cy="76532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404510" y="573528"/>
            <a:ext cx="7825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ARM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519772" y="587901"/>
            <a:ext cx="7521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CPU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13037" y="573528"/>
            <a:ext cx="17379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co-processor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75097" y="587901"/>
            <a:ext cx="768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GPU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50979" y="587901"/>
            <a:ext cx="15167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FPGA/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SoC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875" y="2841780"/>
            <a:ext cx="719705" cy="71970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2810" y="2925699"/>
            <a:ext cx="976714" cy="9767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7140" y="2821691"/>
            <a:ext cx="1311611" cy="7383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7316" y="2733768"/>
            <a:ext cx="1392056" cy="1043200"/>
          </a:xfrm>
          <a:prstGeom prst="rect">
            <a:avLst/>
          </a:prstGeom>
        </p:spPr>
      </p:pic>
      <p:pic>
        <p:nvPicPr>
          <p:cNvPr id="10" name="Picture 22" descr="Image result for core cpu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979335"/>
            <a:ext cx="829124" cy="8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5994" y="1005792"/>
            <a:ext cx="713899" cy="72367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817694" y="3623764"/>
            <a:ext cx="10743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Consumer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91226" y="3729830"/>
            <a:ext cx="12234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Data Center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38105" y="3543858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HPC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87706" y="3778776"/>
            <a:ext cx="1127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automotive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62091C-C2D2-2145-A3D1-4ADE48FEC853}"/>
              </a:ext>
            </a:extLst>
          </p:cNvPr>
          <p:cNvSpPr txBox="1"/>
          <p:nvPr/>
        </p:nvSpPr>
        <p:spPr>
          <a:xfrm>
            <a:off x="8882032" y="487600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3483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2" descr="Image result for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33769"/>
            <a:ext cx="1097243" cy="8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data cent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23" y="2851415"/>
            <a:ext cx="1094426" cy="109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49406" y="2996829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Cloud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1987134" y="4353948"/>
            <a:ext cx="4809929" cy="222634"/>
          </a:xfrm>
          <a:prstGeom prst="rightArrow">
            <a:avLst/>
          </a:prstGeom>
          <a:gradFill flip="none" rotWithShape="1">
            <a:gsLst>
              <a:gs pos="0">
                <a:srgbClr val="0066FF"/>
              </a:gs>
              <a:gs pos="55000">
                <a:srgbClr val="FFC000"/>
              </a:gs>
              <a:gs pos="100000">
                <a:srgbClr val="FF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charset="-128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9683" y="4029912"/>
            <a:ext cx="6848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Good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31940" y="4071760"/>
            <a:ext cx="6110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High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40930" y="4066871"/>
            <a:ext cx="10717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Very High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7755" y="4569972"/>
            <a:ext cx="50009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Reliability Requirements (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*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Arijit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 Biswas, SELSE 2018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)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cxnSp>
        <p:nvCxnSpPr>
          <p:cNvPr id="32" name="Straight Arrow Connector 31"/>
          <p:cNvCxnSpPr>
            <a:endCxn id="68" idx="0"/>
          </p:cNvCxnSpPr>
          <p:nvPr/>
        </p:nvCxnSpPr>
        <p:spPr bwMode="auto">
          <a:xfrm flipH="1">
            <a:off x="1705728" y="1853349"/>
            <a:ext cx="67411" cy="98843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929814" y="1868937"/>
            <a:ext cx="3084053" cy="104105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1826360" y="1745178"/>
            <a:ext cx="983684" cy="10992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869372" y="1819038"/>
            <a:ext cx="1280240" cy="100302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2802319" y="1815371"/>
            <a:ext cx="123932" cy="108549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1842031" y="1890406"/>
            <a:ext cx="757751" cy="8893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2994553" y="1826246"/>
            <a:ext cx="2203823" cy="92828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037248" y="1820390"/>
            <a:ext cx="3530068" cy="91510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6229393" y="1856856"/>
            <a:ext cx="968434" cy="89611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/>
          <p:nvPr/>
        </p:nvCxnSpPr>
        <p:spPr bwMode="auto">
          <a:xfrm flipH="1">
            <a:off x="4386741" y="1799987"/>
            <a:ext cx="2722262" cy="12157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7223697" y="1826246"/>
            <a:ext cx="213134" cy="89440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3063277" y="1663851"/>
            <a:ext cx="2512461" cy="11959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5754665" y="1704479"/>
            <a:ext cx="14978" cy="10161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4413856" y="1675132"/>
            <a:ext cx="1292924" cy="1105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5863411" y="1680433"/>
            <a:ext cx="965252" cy="100744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/>
          <p:nvPr/>
        </p:nvCxnSpPr>
        <p:spPr bwMode="auto">
          <a:xfrm flipH="1">
            <a:off x="4242271" y="1672374"/>
            <a:ext cx="165554" cy="12521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8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52" y="961151"/>
            <a:ext cx="1097072" cy="73579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35" y="843558"/>
            <a:ext cx="941972" cy="91970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336" y="841702"/>
            <a:ext cx="1726886" cy="973964"/>
          </a:xfrm>
          <a:prstGeom prst="rect">
            <a:avLst/>
          </a:prstGeom>
        </p:spPr>
      </p:pic>
      <p:pic>
        <p:nvPicPr>
          <p:cNvPr id="62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2" y="907046"/>
            <a:ext cx="1144585" cy="76532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404510" y="573528"/>
            <a:ext cx="7825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ARM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519772" y="587901"/>
            <a:ext cx="7521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CPU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13037" y="573528"/>
            <a:ext cx="17379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co-processor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75097" y="587901"/>
            <a:ext cx="768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GPU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50979" y="587901"/>
            <a:ext cx="15167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FPGA/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SoC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875" y="2841780"/>
            <a:ext cx="719705" cy="71970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2810" y="2925699"/>
            <a:ext cx="976714" cy="9767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7140" y="2821691"/>
            <a:ext cx="1311611" cy="7383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7316" y="2733768"/>
            <a:ext cx="1392056" cy="1043200"/>
          </a:xfrm>
          <a:prstGeom prst="rect">
            <a:avLst/>
          </a:prstGeom>
        </p:spPr>
      </p:pic>
      <p:pic>
        <p:nvPicPr>
          <p:cNvPr id="10" name="Picture 22" descr="Image result for core cpu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979335"/>
            <a:ext cx="829124" cy="8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5994" y="1005792"/>
            <a:ext cx="713899" cy="72367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817694" y="3623764"/>
            <a:ext cx="10743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Consumer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91226" y="3729830"/>
            <a:ext cx="12234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Data Center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38105" y="3543858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HPC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87706" y="3778776"/>
            <a:ext cx="1127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automotive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cxnSp>
        <p:nvCxnSpPr>
          <p:cNvPr id="480" name="Straight Arrow Connector 479"/>
          <p:cNvCxnSpPr/>
          <p:nvPr/>
        </p:nvCxnSpPr>
        <p:spPr bwMode="auto">
          <a:xfrm>
            <a:off x="2098732" y="1788069"/>
            <a:ext cx="4497714" cy="10980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6" name="Straight Arrow Connector 495"/>
          <p:cNvCxnSpPr/>
          <p:nvPr/>
        </p:nvCxnSpPr>
        <p:spPr bwMode="auto">
          <a:xfrm flipH="1">
            <a:off x="2118019" y="1642417"/>
            <a:ext cx="3322505" cy="118589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463538" y="1675132"/>
            <a:ext cx="1220853" cy="10604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F7C6C4A-8410-504E-8B31-65B41DF527BF}"/>
              </a:ext>
            </a:extLst>
          </p:cNvPr>
          <p:cNvSpPr txBox="1"/>
          <p:nvPr/>
        </p:nvSpPr>
        <p:spPr>
          <a:xfrm>
            <a:off x="8882032" y="487600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9164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2" descr="Image result for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33769"/>
            <a:ext cx="1097243" cy="8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data cent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23" y="2851415"/>
            <a:ext cx="1094426" cy="109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49406" y="2996829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Cloud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1987134" y="4353948"/>
            <a:ext cx="4809929" cy="222634"/>
          </a:xfrm>
          <a:prstGeom prst="rightArrow">
            <a:avLst/>
          </a:prstGeom>
          <a:gradFill flip="none" rotWithShape="1">
            <a:gsLst>
              <a:gs pos="0">
                <a:srgbClr val="0066FF"/>
              </a:gs>
              <a:gs pos="55000">
                <a:srgbClr val="FFC000"/>
              </a:gs>
              <a:gs pos="100000">
                <a:srgbClr val="FF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charset="-128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9683" y="4029912"/>
            <a:ext cx="6848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Good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31940" y="4071760"/>
            <a:ext cx="6110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High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40930" y="4066871"/>
            <a:ext cx="10717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Very High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7755" y="4569972"/>
            <a:ext cx="50009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Reliability Requirements (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*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Arijit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 Biswas, SELSE 2018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)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cxnSp>
        <p:nvCxnSpPr>
          <p:cNvPr id="32" name="Straight Arrow Connector 31"/>
          <p:cNvCxnSpPr>
            <a:endCxn id="68" idx="0"/>
          </p:cNvCxnSpPr>
          <p:nvPr/>
        </p:nvCxnSpPr>
        <p:spPr bwMode="auto">
          <a:xfrm flipH="1">
            <a:off x="1705728" y="1853349"/>
            <a:ext cx="67411" cy="98843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929814" y="1868937"/>
            <a:ext cx="3084053" cy="104105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1826360" y="1745178"/>
            <a:ext cx="983684" cy="10992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869372" y="1819038"/>
            <a:ext cx="1280240" cy="100302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2802319" y="1815371"/>
            <a:ext cx="123932" cy="108549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1842031" y="1890406"/>
            <a:ext cx="757751" cy="8893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2994553" y="1826246"/>
            <a:ext cx="2203823" cy="92828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037248" y="1820390"/>
            <a:ext cx="3530068" cy="91510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6229393" y="1856856"/>
            <a:ext cx="968434" cy="89611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/>
          <p:nvPr/>
        </p:nvCxnSpPr>
        <p:spPr bwMode="auto">
          <a:xfrm flipH="1">
            <a:off x="4386741" y="1799987"/>
            <a:ext cx="2722262" cy="12157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7223697" y="1826246"/>
            <a:ext cx="213134" cy="89440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3063277" y="1663851"/>
            <a:ext cx="2512461" cy="11959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5754665" y="1704479"/>
            <a:ext cx="14978" cy="10161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4413856" y="1675132"/>
            <a:ext cx="1292924" cy="1105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5863411" y="1680433"/>
            <a:ext cx="965252" cy="100744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/>
          <p:nvPr/>
        </p:nvCxnSpPr>
        <p:spPr bwMode="auto">
          <a:xfrm flipH="1">
            <a:off x="4242271" y="1672374"/>
            <a:ext cx="165554" cy="12521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8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52" y="961151"/>
            <a:ext cx="1097072" cy="73579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35" y="843558"/>
            <a:ext cx="941972" cy="91970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336" y="841702"/>
            <a:ext cx="1726886" cy="973964"/>
          </a:xfrm>
          <a:prstGeom prst="rect">
            <a:avLst/>
          </a:prstGeom>
        </p:spPr>
      </p:pic>
      <p:pic>
        <p:nvPicPr>
          <p:cNvPr id="62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2" y="907046"/>
            <a:ext cx="1144585" cy="76532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404510" y="573528"/>
            <a:ext cx="7825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ARM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519772" y="587901"/>
            <a:ext cx="7521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CPU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13037" y="573528"/>
            <a:ext cx="17379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co-processor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75097" y="587901"/>
            <a:ext cx="768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GPU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50979" y="587901"/>
            <a:ext cx="15167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FPGA/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SoC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875" y="2841780"/>
            <a:ext cx="719705" cy="71970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2810" y="2925699"/>
            <a:ext cx="976714" cy="9767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7140" y="2821691"/>
            <a:ext cx="1311611" cy="7383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7316" y="2733768"/>
            <a:ext cx="1392056" cy="1043200"/>
          </a:xfrm>
          <a:prstGeom prst="rect">
            <a:avLst/>
          </a:prstGeom>
        </p:spPr>
      </p:pic>
      <p:pic>
        <p:nvPicPr>
          <p:cNvPr id="10" name="Picture 22" descr="Image result for core cpu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979335"/>
            <a:ext cx="829124" cy="8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5994" y="1005792"/>
            <a:ext cx="713899" cy="72367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817694" y="3623764"/>
            <a:ext cx="10743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Consumer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91226" y="3729830"/>
            <a:ext cx="12234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Data Center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38105" y="3543858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HPC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87706" y="3778776"/>
            <a:ext cx="1127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automotive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cxnSp>
        <p:nvCxnSpPr>
          <p:cNvPr id="480" name="Straight Arrow Connector 479"/>
          <p:cNvCxnSpPr/>
          <p:nvPr/>
        </p:nvCxnSpPr>
        <p:spPr bwMode="auto">
          <a:xfrm>
            <a:off x="2098732" y="1788069"/>
            <a:ext cx="4497714" cy="10980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6" name="Straight Arrow Connector 495"/>
          <p:cNvCxnSpPr/>
          <p:nvPr/>
        </p:nvCxnSpPr>
        <p:spPr bwMode="auto">
          <a:xfrm flipH="1">
            <a:off x="2118019" y="1642417"/>
            <a:ext cx="3322505" cy="118589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463538" y="1675132"/>
            <a:ext cx="1220853" cy="10604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214C2D6-4A44-F148-A6CB-4CDB02C42F0A}"/>
              </a:ext>
            </a:extLst>
          </p:cNvPr>
          <p:cNvSpPr/>
          <p:nvPr/>
        </p:nvSpPr>
        <p:spPr bwMode="auto">
          <a:xfrm>
            <a:off x="107504" y="1025485"/>
            <a:ext cx="8928992" cy="591935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We can’t assume that COTS devices are immune to thermal neutrons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38B45E-258B-2A40-A32C-7B46254636A2}"/>
              </a:ext>
            </a:extLst>
          </p:cNvPr>
          <p:cNvSpPr txBox="1"/>
          <p:nvPr/>
        </p:nvSpPr>
        <p:spPr>
          <a:xfrm>
            <a:off x="8882032" y="487600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339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2" descr="Image result for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33769"/>
            <a:ext cx="1097243" cy="8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data cent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923" y="2851415"/>
            <a:ext cx="1094426" cy="109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49406" y="2996829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Cloud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1987134" y="4353948"/>
            <a:ext cx="4809929" cy="222634"/>
          </a:xfrm>
          <a:prstGeom prst="rightArrow">
            <a:avLst/>
          </a:prstGeom>
          <a:gradFill flip="none" rotWithShape="1">
            <a:gsLst>
              <a:gs pos="0">
                <a:srgbClr val="0066FF"/>
              </a:gs>
              <a:gs pos="55000">
                <a:srgbClr val="FFC000"/>
              </a:gs>
              <a:gs pos="100000">
                <a:srgbClr val="FF00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charset="-128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9683" y="4029912"/>
            <a:ext cx="6848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Good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31940" y="4071760"/>
            <a:ext cx="6110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High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40930" y="4066871"/>
            <a:ext cx="10717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Very High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7755" y="4569972"/>
            <a:ext cx="50009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Reliability Requirements (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*</a:t>
            </a:r>
            <a:r>
              <a:rPr kumimoji="0" 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Arijit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 Biswas, SELSE 2018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)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cxnSp>
        <p:nvCxnSpPr>
          <p:cNvPr id="32" name="Straight Arrow Connector 31"/>
          <p:cNvCxnSpPr>
            <a:endCxn id="68" idx="0"/>
          </p:cNvCxnSpPr>
          <p:nvPr/>
        </p:nvCxnSpPr>
        <p:spPr bwMode="auto">
          <a:xfrm flipH="1">
            <a:off x="1705728" y="1853349"/>
            <a:ext cx="67411" cy="98843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929814" y="1868937"/>
            <a:ext cx="3084053" cy="104105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1826360" y="1745178"/>
            <a:ext cx="983684" cy="10992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869372" y="1819038"/>
            <a:ext cx="1280240" cy="100302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2802319" y="1815371"/>
            <a:ext cx="123932" cy="108549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1842031" y="1890406"/>
            <a:ext cx="757751" cy="8893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2994553" y="1826246"/>
            <a:ext cx="2203823" cy="92828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3037248" y="1820390"/>
            <a:ext cx="3530068" cy="91510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2BE1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6229393" y="1856856"/>
            <a:ext cx="968434" cy="89611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/>
          <p:nvPr/>
        </p:nvCxnSpPr>
        <p:spPr bwMode="auto">
          <a:xfrm flipH="1">
            <a:off x="4386741" y="1799987"/>
            <a:ext cx="2722262" cy="12157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7223697" y="1826246"/>
            <a:ext cx="213134" cy="89440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3063277" y="1663851"/>
            <a:ext cx="2512461" cy="11959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5754665" y="1704479"/>
            <a:ext cx="14978" cy="10161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4413856" y="1675132"/>
            <a:ext cx="1292924" cy="110537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5863411" y="1680433"/>
            <a:ext cx="965252" cy="100744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/>
          <p:nvPr/>
        </p:nvCxnSpPr>
        <p:spPr bwMode="auto">
          <a:xfrm flipH="1">
            <a:off x="4242271" y="1672374"/>
            <a:ext cx="165554" cy="12521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8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52" y="961151"/>
            <a:ext cx="1097072" cy="73579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35" y="843558"/>
            <a:ext cx="941972" cy="91970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336" y="841702"/>
            <a:ext cx="1726886" cy="973964"/>
          </a:xfrm>
          <a:prstGeom prst="rect">
            <a:avLst/>
          </a:prstGeom>
        </p:spPr>
      </p:pic>
      <p:pic>
        <p:nvPicPr>
          <p:cNvPr id="62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72" y="907046"/>
            <a:ext cx="1144585" cy="76532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404510" y="573528"/>
            <a:ext cx="7825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ARM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519772" y="587901"/>
            <a:ext cx="7521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CPU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13037" y="573528"/>
            <a:ext cx="17379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co-processor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75097" y="587901"/>
            <a:ext cx="768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GPU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50979" y="587901"/>
            <a:ext cx="15167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FPGA/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SoC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875" y="2841780"/>
            <a:ext cx="719705" cy="71970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2810" y="2925699"/>
            <a:ext cx="976714" cy="9767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7140" y="2821691"/>
            <a:ext cx="1311611" cy="7383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7316" y="2733768"/>
            <a:ext cx="1392056" cy="1043200"/>
          </a:xfrm>
          <a:prstGeom prst="rect">
            <a:avLst/>
          </a:prstGeom>
        </p:spPr>
      </p:pic>
      <p:pic>
        <p:nvPicPr>
          <p:cNvPr id="10" name="Picture 22" descr="Image result for core cpu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30" y="979335"/>
            <a:ext cx="829124" cy="8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5994" y="1005792"/>
            <a:ext cx="713899" cy="72367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817694" y="3623764"/>
            <a:ext cx="10743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Consumer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91226" y="3729830"/>
            <a:ext cx="12234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Data Center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38105" y="3543858"/>
            <a:ext cx="5918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HPC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87706" y="3778776"/>
            <a:ext cx="1127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30709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automotive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30709"/>
              </a:solidFill>
              <a:effectLst/>
              <a:uLnTx/>
              <a:uFillTx/>
              <a:latin typeface="Arial" charset="0"/>
              <a:ea typeface="ＭＳ Ｐゴシック" charset="-128"/>
            </a:endParaRPr>
          </a:p>
        </p:txBody>
      </p:sp>
      <p:cxnSp>
        <p:nvCxnSpPr>
          <p:cNvPr id="480" name="Straight Arrow Connector 479"/>
          <p:cNvCxnSpPr/>
          <p:nvPr/>
        </p:nvCxnSpPr>
        <p:spPr bwMode="auto">
          <a:xfrm>
            <a:off x="2098732" y="1788069"/>
            <a:ext cx="4497714" cy="109808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6" name="Straight Arrow Connector 495"/>
          <p:cNvCxnSpPr/>
          <p:nvPr/>
        </p:nvCxnSpPr>
        <p:spPr bwMode="auto">
          <a:xfrm flipH="1">
            <a:off x="2118019" y="1642417"/>
            <a:ext cx="3322505" cy="118589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4463538" y="1675132"/>
            <a:ext cx="1220853" cy="106046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B1DA761-E1E7-1740-96DC-3A765D55B126}"/>
              </a:ext>
            </a:extLst>
          </p:cNvPr>
          <p:cNvSpPr/>
          <p:nvPr/>
        </p:nvSpPr>
        <p:spPr bwMode="auto">
          <a:xfrm>
            <a:off x="107504" y="1025485"/>
            <a:ext cx="8928992" cy="591935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We can’t assume that COTS devices are immune to thermal neutrons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FFB1BDE-3CD0-8940-9CC4-6C33CFDDD159}"/>
              </a:ext>
            </a:extLst>
          </p:cNvPr>
          <p:cNvSpPr/>
          <p:nvPr/>
        </p:nvSpPr>
        <p:spPr bwMode="auto">
          <a:xfrm>
            <a:off x="107504" y="1839942"/>
            <a:ext cx="8928992" cy="2213053"/>
          </a:xfrm>
          <a:prstGeom prst="roundRect">
            <a:avLst>
              <a:gd name="adj" fmla="val 4238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- Are COTS devices sensitive to thermal neutrons?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- Should we consider thermals contribution to the device’s error rate?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- How does the environment impact the thermal-induced FIT rate?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AEAFB2-3E33-5A45-A1B0-20AE2F670B02}"/>
              </a:ext>
            </a:extLst>
          </p:cNvPr>
          <p:cNvSpPr txBox="1"/>
          <p:nvPr/>
        </p:nvSpPr>
        <p:spPr>
          <a:xfrm>
            <a:off x="8882032" y="487600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3378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dirty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3331</TotalTime>
  <Words>1568</Words>
  <Application>Microsoft Macintosh PowerPoint</Application>
  <PresentationFormat>On-screen Show (16:9)</PresentationFormat>
  <Paragraphs>391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ＭＳ Ｐゴシック</vt:lpstr>
      <vt:lpstr>ＭＳ Ｐゴシック</vt:lpstr>
      <vt:lpstr>Arial</vt:lpstr>
      <vt:lpstr>Calibri</vt:lpstr>
      <vt:lpstr>DejaVu Sans</vt:lpstr>
      <vt:lpstr>Helvetica</vt:lpstr>
      <vt:lpstr>StarSymbol</vt:lpstr>
      <vt:lpstr>Symbol</vt:lpstr>
      <vt:lpstr>Times New Roman</vt:lpstr>
      <vt:lpstr>Verdana</vt:lpstr>
      <vt:lpstr>Wingdings</vt:lpstr>
      <vt:lpstr>Office Theme</vt:lpstr>
      <vt:lpstr>Office Theme</vt:lpstr>
      <vt:lpstr>2_Office Theme</vt:lpstr>
      <vt:lpstr>PowerPoint Presentation</vt:lpstr>
      <vt:lpstr>PowerPoint Presentation</vt:lpstr>
      <vt:lpstr>Thermal Neutrons: a Known Problem</vt:lpstr>
      <vt:lpstr>Thermal Neutrons: a Known Problem</vt:lpstr>
      <vt:lpstr>Motivation</vt:lpstr>
      <vt:lpstr>Motivation</vt:lpstr>
      <vt:lpstr>Motivation</vt:lpstr>
      <vt:lpstr>Motivation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dc:description/>
  <cp:lastModifiedBy>Microsoft Office User</cp:lastModifiedBy>
  <cp:revision>448</cp:revision>
  <cp:lastPrinted>2019-07-03T14:50:34Z</cp:lastPrinted>
  <dcterms:created xsi:type="dcterms:W3CDTF">2017-03-19T15:46:33Z</dcterms:created>
  <dcterms:modified xsi:type="dcterms:W3CDTF">2020-04-30T12:12:20Z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31</vt:i4>
  </property>
</Properties>
</file>